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y="10287000" cx="18288000"/>
  <p:notesSz cx="18288000" cy="10287000"/>
  <p:embeddedFontLst>
    <p:embeddedFont>
      <p:font typeface="Tahoma"/>
      <p:regular r:id="rId28"/>
      <p:bold r:id="rId29"/>
    </p:embeddedFont>
    <p:embeddedFont>
      <p:font typeface="Helvetica Neue"/>
      <p:regular r:id="rId30"/>
      <p:bold r:id="rId31"/>
      <p:italic r:id="rId32"/>
      <p:boldItalic r:id="rId3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 uri="GoogleSlidesCustomDataVersion2">
      <go:slidesCustomData xmlns:go="http://customooxmlschemas.google.com/" r:id="rId34" roundtripDataSignature="AMtx7mj4WINQiFJyWzLwk7As3e+S0blH7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F7BC5D9-81B6-4987-BA9E-80325B03751D}">
  <a:tblStyle styleId="{3F7BC5D9-81B6-4987-BA9E-80325B03751D}"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font" Target="fonts/Tahoma-regular.fntdata"/><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Tahoma-bold.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HelveticaNeue-bold.fntdata"/><Relationship Id="rId30" Type="http://schemas.openxmlformats.org/officeDocument/2006/relationships/font" Target="fonts/HelveticaNeue-regular.fntdata"/><Relationship Id="rId11" Type="http://schemas.openxmlformats.org/officeDocument/2006/relationships/slide" Target="slides/slide5.xml"/><Relationship Id="rId33" Type="http://schemas.openxmlformats.org/officeDocument/2006/relationships/font" Target="fonts/HelveticaNeue-boldItalic.fntdata"/><Relationship Id="rId10" Type="http://schemas.openxmlformats.org/officeDocument/2006/relationships/slide" Target="slides/slide4.xml"/><Relationship Id="rId32" Type="http://schemas.openxmlformats.org/officeDocument/2006/relationships/font" Target="fonts/HelveticaNeue-italic.fntdata"/><Relationship Id="rId13" Type="http://schemas.openxmlformats.org/officeDocument/2006/relationships/slide" Target="slides/slide7.xml"/><Relationship Id="rId12" Type="http://schemas.openxmlformats.org/officeDocument/2006/relationships/slide" Target="slides/slide6.xml"/><Relationship Id="rId34" Type="http://customschemas.google.com/relationships/presentationmetadata" Target="metadata"/><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1: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49" name="Google Shape;49;p1: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3151c6a44ac_0_147: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1" name="Google Shape;191;g3151c6a44ac_0_147: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3151c6a44ac_0_190: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3" name="Google Shape;203;g3151c6a44ac_0_190: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3151c6a44ac_0_204: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7" name="Google Shape;217;g3151c6a44ac_0_204: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3151c6a44ac_0_235: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3" name="Google Shape;233;g3151c6a44ac_0_235: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3151c6a44ac_0_246: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45" name="Google Shape;245;g3151c6a44ac_0_246: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3151c6a44ac_0_279: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62" name="Google Shape;262;g3151c6a44ac_0_279: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3151c6a44ac_0_290: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74" name="Google Shape;274;g3151c6a44ac_0_290: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3151c6a44ac_0_351: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88" name="Google Shape;288;g3151c6a44ac_0_351: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1" name="Shape 301"/>
        <p:cNvGrpSpPr/>
        <p:nvPr/>
      </p:nvGrpSpPr>
      <p:grpSpPr>
        <a:xfrm>
          <a:off x="0" y="0"/>
          <a:ext cx="0" cy="0"/>
          <a:chOff x="0" y="0"/>
          <a:chExt cx="0" cy="0"/>
        </a:xfrm>
      </p:grpSpPr>
      <p:sp>
        <p:nvSpPr>
          <p:cNvPr id="302" name="Google Shape;302;g3151c6a44ac_0_365: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03" name="Google Shape;303;g3151c6a44ac_0_365: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g3151c6a44ac_0_379: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17" name="Google Shape;317;g3151c6a44ac_0_379: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3151c6a44ac_0_305: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63" name="Google Shape;63;g3151c6a44ac_0_305: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3151c6a44ac_0_390: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29" name="Google Shape;329;g3151c6a44ac_0_390: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1" name="Shape 341"/>
        <p:cNvGrpSpPr/>
        <p:nvPr/>
      </p:nvGrpSpPr>
      <p:grpSpPr>
        <a:xfrm>
          <a:off x="0" y="0"/>
          <a:ext cx="0" cy="0"/>
          <a:chOff x="0" y="0"/>
          <a:chExt cx="0" cy="0"/>
        </a:xfrm>
      </p:grpSpPr>
      <p:sp>
        <p:nvSpPr>
          <p:cNvPr id="342" name="Google Shape;342;g3151c6a44ac_0_416: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343" name="Google Shape;343;g3151c6a44ac_0_416: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151c6a44ac_0_319: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5" name="Google Shape;75;g3151c6a44ac_0_319: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p13:notes"/>
          <p:cNvSpPr txBox="1"/>
          <p:nvPr>
            <p:ph idx="1" type="body"/>
          </p:nvPr>
        </p:nvSpPr>
        <p:spPr>
          <a:xfrm>
            <a:off x="1828800" y="4886325"/>
            <a:ext cx="14630400" cy="46291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7" name="Google Shape;87;p13:notes"/>
          <p:cNvSpPr/>
          <p:nvPr>
            <p:ph idx="2" type="sldImg"/>
          </p:nvPr>
        </p:nvSpPr>
        <p:spPr>
          <a:xfrm>
            <a:off x="3048600" y="771525"/>
            <a:ext cx="12192600" cy="38576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151c6a44ac_0_17: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9" name="Google Shape;99;g3151c6a44ac_0_17: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151c6a44ac_0_41: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9" name="Google Shape;119;g3151c6a44ac_0_41: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3151c6a44ac_0_62: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5" name="Google Shape;135;g3151c6a44ac_0_62: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151c6a44ac_0_81: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3" name="Google Shape;153;g3151c6a44ac_0_81: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3151c6a44ac_0_118:notes"/>
          <p:cNvSpPr txBox="1"/>
          <p:nvPr>
            <p:ph idx="1" type="body"/>
          </p:nvPr>
        </p:nvSpPr>
        <p:spPr>
          <a:xfrm>
            <a:off x="1828800" y="4886325"/>
            <a:ext cx="14630400" cy="46293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1" name="Google Shape;171;g3151c6a44ac_0_118:notes"/>
          <p:cNvSpPr/>
          <p:nvPr>
            <p:ph idx="2" type="sldImg"/>
          </p:nvPr>
        </p:nvSpPr>
        <p:spPr>
          <a:xfrm>
            <a:off x="3048600" y="771525"/>
            <a:ext cx="12192600" cy="38577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 name="Shape 12"/>
        <p:cNvGrpSpPr/>
        <p:nvPr/>
      </p:nvGrpSpPr>
      <p:grpSpPr>
        <a:xfrm>
          <a:off x="0" y="0"/>
          <a:ext cx="0" cy="0"/>
          <a:chOff x="0" y="0"/>
          <a:chExt cx="0" cy="0"/>
        </a:xfrm>
      </p:grpSpPr>
      <p:sp>
        <p:nvSpPr>
          <p:cNvPr id="13" name="Google Shape;13;p21"/>
          <p:cNvSpPr txBox="1"/>
          <p:nvPr>
            <p:ph type="title"/>
          </p:nvPr>
        </p:nvSpPr>
        <p:spPr>
          <a:xfrm>
            <a:off x="607518" y="815308"/>
            <a:ext cx="17072963" cy="77787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900">
                <a:solidFill>
                  <a:srgbClr val="313D48"/>
                </a:solidFill>
                <a:latin typeface="Tahoma"/>
                <a:ea typeface="Tahoma"/>
                <a:cs typeface="Tahoma"/>
                <a:sym typeface="Tahom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21"/>
          <p:cNvSpPr txBox="1"/>
          <p:nvPr>
            <p:ph idx="1" type="body"/>
          </p:nvPr>
        </p:nvSpPr>
        <p:spPr>
          <a:xfrm>
            <a:off x="6137409" y="2441745"/>
            <a:ext cx="11536044" cy="2644775"/>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b="0" i="0" sz="2300">
                <a:solidFill>
                  <a:srgbClr val="600724"/>
                </a:solidFill>
                <a:latin typeface="Helvetica Neue"/>
                <a:ea typeface="Helvetica Neue"/>
                <a:cs typeface="Helvetica Neue"/>
                <a:sym typeface="Helvetica Neu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15" name="Google Shape;15;p21"/>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21"/>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1"/>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p:cSld name="Blank">
    <p:bg>
      <p:bgPr>
        <a:solidFill>
          <a:schemeClr val="lt1"/>
        </a:solidFill>
      </p:bgPr>
    </p:bg>
    <p:spTree>
      <p:nvGrpSpPr>
        <p:cNvPr id="18" name="Shape 18"/>
        <p:cNvGrpSpPr/>
        <p:nvPr/>
      </p:nvGrpSpPr>
      <p:grpSpPr>
        <a:xfrm>
          <a:off x="0" y="0"/>
          <a:ext cx="0" cy="0"/>
          <a:chOff x="0" y="0"/>
          <a:chExt cx="0" cy="0"/>
        </a:xfrm>
      </p:grpSpPr>
      <p:sp>
        <p:nvSpPr>
          <p:cNvPr id="19" name="Google Shape;19;p22"/>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2"/>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2"/>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showMasterSp="0">
  <p:cSld name="Title Only">
    <p:bg>
      <p:bgPr>
        <a:solidFill>
          <a:schemeClr val="lt1"/>
        </a:solidFill>
      </p:bgPr>
    </p:bg>
    <p:spTree>
      <p:nvGrpSpPr>
        <p:cNvPr id="22" name="Shape 22"/>
        <p:cNvGrpSpPr/>
        <p:nvPr/>
      </p:nvGrpSpPr>
      <p:grpSpPr>
        <a:xfrm>
          <a:off x="0" y="0"/>
          <a:ext cx="0" cy="0"/>
          <a:chOff x="0" y="0"/>
          <a:chExt cx="0" cy="0"/>
        </a:xfrm>
      </p:grpSpPr>
      <p:sp>
        <p:nvSpPr>
          <p:cNvPr id="23" name="Google Shape;23;p23"/>
          <p:cNvSpPr/>
          <p:nvPr/>
        </p:nvSpPr>
        <p:spPr>
          <a:xfrm>
            <a:off x="0" y="5"/>
            <a:ext cx="18288000" cy="10287000"/>
          </a:xfrm>
          <a:custGeom>
            <a:rect b="b" l="l" r="r" t="t"/>
            <a:pathLst>
              <a:path extrusionOk="0" h="10287000" w="18288000">
                <a:moveTo>
                  <a:pt x="18287998" y="10286999"/>
                </a:moveTo>
                <a:lnTo>
                  <a:pt x="0" y="10286999"/>
                </a:lnTo>
                <a:lnTo>
                  <a:pt x="0" y="0"/>
                </a:lnTo>
                <a:lnTo>
                  <a:pt x="18287998" y="0"/>
                </a:lnTo>
                <a:lnTo>
                  <a:pt x="18287998" y="10286999"/>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 name="Google Shape;24;p23"/>
          <p:cNvSpPr/>
          <p:nvPr/>
        </p:nvSpPr>
        <p:spPr>
          <a:xfrm>
            <a:off x="10387485" y="9646448"/>
            <a:ext cx="7900670" cy="640715"/>
          </a:xfrm>
          <a:custGeom>
            <a:rect b="b" l="l" r="r" t="t"/>
            <a:pathLst>
              <a:path extrusionOk="0" h="640715" w="7900669">
                <a:moveTo>
                  <a:pt x="7900513" y="640550"/>
                </a:moveTo>
                <a:lnTo>
                  <a:pt x="0" y="640550"/>
                </a:lnTo>
                <a:lnTo>
                  <a:pt x="7900513" y="0"/>
                </a:lnTo>
                <a:lnTo>
                  <a:pt x="7900513" y="6405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 name="Google Shape;25;p23"/>
          <p:cNvSpPr/>
          <p:nvPr/>
        </p:nvSpPr>
        <p:spPr>
          <a:xfrm>
            <a:off x="0" y="9541092"/>
            <a:ext cx="8531225" cy="746125"/>
          </a:xfrm>
          <a:custGeom>
            <a:rect b="b" l="l" r="r" t="t"/>
            <a:pathLst>
              <a:path extrusionOk="0" h="746125" w="8531225">
                <a:moveTo>
                  <a:pt x="0" y="745907"/>
                </a:moveTo>
                <a:lnTo>
                  <a:pt x="0" y="0"/>
                </a:lnTo>
                <a:lnTo>
                  <a:pt x="8531156" y="745907"/>
                </a:lnTo>
                <a:lnTo>
                  <a:pt x="0" y="745907"/>
                </a:lnTo>
                <a:close/>
              </a:path>
            </a:pathLst>
          </a:custGeom>
          <a:solidFill>
            <a:srgbClr val="600724">
              <a:alpha val="62745"/>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 name="Google Shape;26;p23"/>
          <p:cNvSpPr/>
          <p:nvPr/>
        </p:nvSpPr>
        <p:spPr>
          <a:xfrm>
            <a:off x="1" y="6"/>
            <a:ext cx="8767445" cy="711200"/>
          </a:xfrm>
          <a:custGeom>
            <a:rect b="b" l="l" r="r" t="t"/>
            <a:pathLst>
              <a:path extrusionOk="0" h="711200" w="8767445">
                <a:moveTo>
                  <a:pt x="0" y="0"/>
                </a:moveTo>
                <a:lnTo>
                  <a:pt x="8767071" y="0"/>
                </a:lnTo>
                <a:lnTo>
                  <a:pt x="0" y="710809"/>
                </a:lnTo>
                <a:lnTo>
                  <a:pt x="0" y="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 name="Google Shape;27;p23"/>
          <p:cNvSpPr/>
          <p:nvPr/>
        </p:nvSpPr>
        <p:spPr>
          <a:xfrm>
            <a:off x="9022471" y="5"/>
            <a:ext cx="9265920" cy="810260"/>
          </a:xfrm>
          <a:custGeom>
            <a:rect b="b" l="l" r="r" t="t"/>
            <a:pathLst>
              <a:path extrusionOk="0" h="810260" w="9265919">
                <a:moveTo>
                  <a:pt x="9265526" y="0"/>
                </a:moveTo>
                <a:lnTo>
                  <a:pt x="9265526" y="810115"/>
                </a:lnTo>
                <a:lnTo>
                  <a:pt x="0" y="0"/>
                </a:lnTo>
                <a:lnTo>
                  <a:pt x="9265526" y="0"/>
                </a:lnTo>
                <a:close/>
              </a:path>
            </a:pathLst>
          </a:custGeom>
          <a:solidFill>
            <a:srgbClr val="600724">
              <a:alpha val="62745"/>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pic>
        <p:nvPicPr>
          <p:cNvPr id="28" name="Google Shape;28;p23"/>
          <p:cNvPicPr preferRelativeResize="0"/>
          <p:nvPr/>
        </p:nvPicPr>
        <p:blipFill rotWithShape="1">
          <a:blip r:embed="rId2">
            <a:alphaModFix/>
          </a:blip>
          <a:srcRect b="0" l="0" r="0" t="0"/>
          <a:stretch/>
        </p:blipFill>
        <p:spPr>
          <a:xfrm>
            <a:off x="7777182" y="391173"/>
            <a:ext cx="2733326" cy="1537342"/>
          </a:xfrm>
          <a:prstGeom prst="rect">
            <a:avLst/>
          </a:prstGeom>
          <a:noFill/>
          <a:ln>
            <a:noFill/>
          </a:ln>
        </p:spPr>
      </p:pic>
      <p:pic>
        <p:nvPicPr>
          <p:cNvPr id="29" name="Google Shape;29;p23"/>
          <p:cNvPicPr preferRelativeResize="0"/>
          <p:nvPr/>
        </p:nvPicPr>
        <p:blipFill rotWithShape="1">
          <a:blip r:embed="rId3">
            <a:alphaModFix/>
          </a:blip>
          <a:srcRect b="0" l="0" r="0" t="0"/>
          <a:stretch/>
        </p:blipFill>
        <p:spPr>
          <a:xfrm>
            <a:off x="1155152" y="2100638"/>
            <a:ext cx="16073191" cy="7158225"/>
          </a:xfrm>
          <a:prstGeom prst="rect">
            <a:avLst/>
          </a:prstGeom>
          <a:noFill/>
          <a:ln>
            <a:noFill/>
          </a:ln>
        </p:spPr>
      </p:pic>
      <p:sp>
        <p:nvSpPr>
          <p:cNvPr id="30" name="Google Shape;30;p23"/>
          <p:cNvSpPr txBox="1"/>
          <p:nvPr>
            <p:ph type="title"/>
          </p:nvPr>
        </p:nvSpPr>
        <p:spPr>
          <a:xfrm>
            <a:off x="607518" y="815308"/>
            <a:ext cx="17072963" cy="77787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900">
                <a:solidFill>
                  <a:srgbClr val="313D48"/>
                </a:solidFill>
                <a:latin typeface="Tahoma"/>
                <a:ea typeface="Tahoma"/>
                <a:cs typeface="Tahoma"/>
                <a:sym typeface="Tahom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23"/>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23"/>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3"/>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34" name="Shape 34"/>
        <p:cNvGrpSpPr/>
        <p:nvPr/>
      </p:nvGrpSpPr>
      <p:grpSpPr>
        <a:xfrm>
          <a:off x="0" y="0"/>
          <a:ext cx="0" cy="0"/>
          <a:chOff x="0" y="0"/>
          <a:chExt cx="0" cy="0"/>
        </a:xfrm>
      </p:grpSpPr>
      <p:sp>
        <p:nvSpPr>
          <p:cNvPr id="35" name="Google Shape;35;p24"/>
          <p:cNvSpPr txBox="1"/>
          <p:nvPr>
            <p:ph type="ctrTitle"/>
          </p:nvPr>
        </p:nvSpPr>
        <p:spPr>
          <a:xfrm>
            <a:off x="1371600" y="3188970"/>
            <a:ext cx="15544800" cy="216027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4"/>
          <p:cNvSpPr txBox="1"/>
          <p:nvPr>
            <p:ph idx="1" type="subTitle"/>
          </p:nvPr>
        </p:nvSpPr>
        <p:spPr>
          <a:xfrm>
            <a:off x="2743200" y="5760720"/>
            <a:ext cx="12801600" cy="25717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24"/>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24"/>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4"/>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40" name="Shape 40"/>
        <p:cNvGrpSpPr/>
        <p:nvPr/>
      </p:nvGrpSpPr>
      <p:grpSpPr>
        <a:xfrm>
          <a:off x="0" y="0"/>
          <a:ext cx="0" cy="0"/>
          <a:chOff x="0" y="0"/>
          <a:chExt cx="0" cy="0"/>
        </a:xfrm>
      </p:grpSpPr>
      <p:sp>
        <p:nvSpPr>
          <p:cNvPr id="41" name="Google Shape;41;p25"/>
          <p:cNvSpPr txBox="1"/>
          <p:nvPr>
            <p:ph type="title"/>
          </p:nvPr>
        </p:nvSpPr>
        <p:spPr>
          <a:xfrm>
            <a:off x="607518" y="815308"/>
            <a:ext cx="17072963" cy="777875"/>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b="1" i="0" sz="4900">
                <a:solidFill>
                  <a:srgbClr val="313D48"/>
                </a:solidFill>
                <a:latin typeface="Tahoma"/>
                <a:ea typeface="Tahoma"/>
                <a:cs typeface="Tahoma"/>
                <a:sym typeface="Tahoma"/>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5"/>
          <p:cNvSpPr txBox="1"/>
          <p:nvPr>
            <p:ph idx="1" type="body"/>
          </p:nvPr>
        </p:nvSpPr>
        <p:spPr>
          <a:xfrm>
            <a:off x="914400" y="2366010"/>
            <a:ext cx="7955280" cy="678942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3" name="Google Shape;43;p25"/>
          <p:cNvSpPr txBox="1"/>
          <p:nvPr>
            <p:ph idx="2" type="body"/>
          </p:nvPr>
        </p:nvSpPr>
        <p:spPr>
          <a:xfrm>
            <a:off x="9418320" y="2366010"/>
            <a:ext cx="7955280" cy="6789420"/>
          </a:xfrm>
          <a:prstGeom prst="rect">
            <a:avLst/>
          </a:prstGeom>
          <a:noFill/>
          <a:ln>
            <a:noFill/>
          </a:ln>
        </p:spPr>
        <p:txBody>
          <a:bodyPr anchorCtr="0" anchor="t" bIns="0" lIns="0" spcFirstLastPara="1" rIns="0" wrap="square" tIns="0">
            <a:spAutoFit/>
          </a:bodyPr>
          <a:lstStyle>
            <a:lvl1pPr indent="-228600" lvl="0" marL="457200" algn="l">
              <a:lnSpc>
                <a:spcPct val="100000"/>
              </a:lnSpc>
              <a:spcBef>
                <a:spcPts val="0"/>
              </a:spcBef>
              <a:spcAft>
                <a:spcPts val="0"/>
              </a:spcAft>
              <a:buSzPts val="1400"/>
              <a:buNone/>
              <a:defRPr/>
            </a:lvl1pPr>
            <a:lvl2pPr indent="-228600" lvl="1" marL="914400" algn="l">
              <a:lnSpc>
                <a:spcPct val="100000"/>
              </a:lnSpc>
              <a:spcBef>
                <a:spcPts val="0"/>
              </a:spcBef>
              <a:spcAft>
                <a:spcPts val="0"/>
              </a:spcAft>
              <a:buSzPts val="1400"/>
              <a:buNone/>
              <a:defRPr/>
            </a:lvl2pPr>
            <a:lvl3pPr indent="-228600" lvl="2" marL="1371600" algn="l">
              <a:lnSpc>
                <a:spcPct val="100000"/>
              </a:lnSpc>
              <a:spcBef>
                <a:spcPts val="0"/>
              </a:spcBef>
              <a:spcAft>
                <a:spcPts val="0"/>
              </a:spcAft>
              <a:buSzPts val="1400"/>
              <a:buNone/>
              <a:defRPr/>
            </a:lvl3pPr>
            <a:lvl4pPr indent="-228600" lvl="3" marL="1828800" algn="l">
              <a:lnSpc>
                <a:spcPct val="100000"/>
              </a:lnSpc>
              <a:spcBef>
                <a:spcPts val="0"/>
              </a:spcBef>
              <a:spcAft>
                <a:spcPts val="0"/>
              </a:spcAft>
              <a:buSzPts val="1400"/>
              <a:buNone/>
              <a:defRPr/>
            </a:lvl4pPr>
            <a:lvl5pPr indent="-228600" lvl="4" marL="2286000" algn="l">
              <a:lnSpc>
                <a:spcPct val="100000"/>
              </a:lnSpc>
              <a:spcBef>
                <a:spcPts val="0"/>
              </a:spcBef>
              <a:spcAft>
                <a:spcPts val="0"/>
              </a:spcAft>
              <a:buSzPts val="1400"/>
              <a:buNone/>
              <a:defRPr/>
            </a:lvl5pPr>
            <a:lvl6pPr indent="-228600" lvl="5" marL="2743200" algn="l">
              <a:lnSpc>
                <a:spcPct val="100000"/>
              </a:lnSpc>
              <a:spcBef>
                <a:spcPts val="0"/>
              </a:spcBef>
              <a:spcAft>
                <a:spcPts val="0"/>
              </a:spcAft>
              <a:buSzPts val="1400"/>
              <a:buNone/>
              <a:defRPr/>
            </a:lvl6pPr>
            <a:lvl7pPr indent="-228600" lvl="6" marL="3200400" algn="l">
              <a:lnSpc>
                <a:spcPct val="100000"/>
              </a:lnSpc>
              <a:spcBef>
                <a:spcPts val="0"/>
              </a:spcBef>
              <a:spcAft>
                <a:spcPts val="0"/>
              </a:spcAft>
              <a:buSzPts val="1400"/>
              <a:buNone/>
              <a:defRPr/>
            </a:lvl7pPr>
            <a:lvl8pPr indent="-228600" lvl="7" marL="3657600" algn="l">
              <a:lnSpc>
                <a:spcPct val="100000"/>
              </a:lnSpc>
              <a:spcBef>
                <a:spcPts val="0"/>
              </a:spcBef>
              <a:spcAft>
                <a:spcPts val="0"/>
              </a:spcAft>
              <a:buSzPts val="1400"/>
              <a:buNone/>
              <a:defRPr/>
            </a:lvl8pPr>
            <a:lvl9pPr indent="-228600" lvl="8" marL="4114800" algn="l">
              <a:lnSpc>
                <a:spcPct val="100000"/>
              </a:lnSpc>
              <a:spcBef>
                <a:spcPts val="0"/>
              </a:spcBef>
              <a:spcAft>
                <a:spcPts val="0"/>
              </a:spcAft>
              <a:buSzPts val="1400"/>
              <a:buNone/>
              <a:defRPr/>
            </a:lvl9pPr>
          </a:lstStyle>
          <a:p/>
        </p:txBody>
      </p:sp>
      <p:sp>
        <p:nvSpPr>
          <p:cNvPr id="44" name="Google Shape;44;p25"/>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algn="ctr">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25"/>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1400"/>
              <a:buNone/>
              <a:defRPr>
                <a:solidFill>
                  <a:srgbClr val="888888"/>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5"/>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0"/>
          <p:cNvSpPr/>
          <p:nvPr/>
        </p:nvSpPr>
        <p:spPr>
          <a:xfrm>
            <a:off x="0" y="11"/>
            <a:ext cx="18288000" cy="10287000"/>
          </a:xfrm>
          <a:custGeom>
            <a:rect b="b" l="l" r="r" t="t"/>
            <a:pathLst>
              <a:path extrusionOk="0" h="10287000" w="18288000">
                <a:moveTo>
                  <a:pt x="18287998" y="10286999"/>
                </a:moveTo>
                <a:lnTo>
                  <a:pt x="0" y="10286999"/>
                </a:lnTo>
                <a:lnTo>
                  <a:pt x="0" y="0"/>
                </a:lnTo>
                <a:lnTo>
                  <a:pt x="18287998" y="0"/>
                </a:lnTo>
                <a:lnTo>
                  <a:pt x="18287998" y="10286999"/>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7" name="Google Shape;7;p20"/>
          <p:cNvSpPr txBox="1"/>
          <p:nvPr>
            <p:ph type="title"/>
          </p:nvPr>
        </p:nvSpPr>
        <p:spPr>
          <a:xfrm>
            <a:off x="607518" y="815308"/>
            <a:ext cx="17072963" cy="777875"/>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1" i="0" sz="4900" u="none" cap="none" strike="noStrike">
                <a:solidFill>
                  <a:srgbClr val="313D48"/>
                </a:solidFill>
                <a:latin typeface="Tahoma"/>
                <a:ea typeface="Tahoma"/>
                <a:cs typeface="Tahoma"/>
                <a:sym typeface="Tahoma"/>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p20"/>
          <p:cNvSpPr txBox="1"/>
          <p:nvPr>
            <p:ph idx="1" type="body"/>
          </p:nvPr>
        </p:nvSpPr>
        <p:spPr>
          <a:xfrm>
            <a:off x="6137409" y="2441745"/>
            <a:ext cx="11536044" cy="2644775"/>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1400"/>
              <a:buFont typeface="Arial"/>
              <a:buNone/>
              <a:defRPr b="0" i="0" sz="2300" u="none" cap="none" strike="noStrike">
                <a:solidFill>
                  <a:srgbClr val="600724"/>
                </a:solidFill>
                <a:latin typeface="Helvetica Neue"/>
                <a:ea typeface="Helvetica Neue"/>
                <a:cs typeface="Helvetica Neue"/>
                <a:sym typeface="Helvetica Neue"/>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Calibri"/>
                <a:ea typeface="Calibri"/>
                <a:cs typeface="Calibri"/>
                <a:sym typeface="Calibri"/>
              </a:defRPr>
            </a:lvl9pPr>
          </a:lstStyle>
          <a:p/>
        </p:txBody>
      </p:sp>
      <p:sp>
        <p:nvSpPr>
          <p:cNvPr id="9" name="Google Shape;9;p20"/>
          <p:cNvSpPr txBox="1"/>
          <p:nvPr>
            <p:ph idx="11" type="ftr"/>
          </p:nvPr>
        </p:nvSpPr>
        <p:spPr>
          <a:xfrm>
            <a:off x="6217920" y="9566910"/>
            <a:ext cx="5852160" cy="514350"/>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1400"/>
              <a:buFont typeface="Arial"/>
              <a:buNone/>
              <a:defRPr b="0" i="0" sz="18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0"/>
          <p:cNvSpPr txBox="1"/>
          <p:nvPr>
            <p:ph idx="10" type="dt"/>
          </p:nvPr>
        </p:nvSpPr>
        <p:spPr>
          <a:xfrm>
            <a:off x="914400" y="9566910"/>
            <a:ext cx="4206240" cy="51435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1" name="Google Shape;11;p20"/>
          <p:cNvSpPr txBox="1"/>
          <p:nvPr>
            <p:ph idx="12" type="sldNum"/>
          </p:nvPr>
        </p:nvSpPr>
        <p:spPr>
          <a:xfrm>
            <a:off x="13167361" y="9566910"/>
            <a:ext cx="4206240" cy="51435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50" name="Shape 50"/>
        <p:cNvGrpSpPr/>
        <p:nvPr/>
      </p:nvGrpSpPr>
      <p:grpSpPr>
        <a:xfrm>
          <a:off x="0" y="0"/>
          <a:ext cx="0" cy="0"/>
          <a:chOff x="0" y="0"/>
          <a:chExt cx="0" cy="0"/>
        </a:xfrm>
      </p:grpSpPr>
      <p:sp>
        <p:nvSpPr>
          <p:cNvPr id="51" name="Google Shape;51;p1"/>
          <p:cNvSpPr/>
          <p:nvPr/>
        </p:nvSpPr>
        <p:spPr>
          <a:xfrm>
            <a:off x="0" y="0"/>
            <a:ext cx="18288000" cy="1651000"/>
          </a:xfrm>
          <a:custGeom>
            <a:rect b="b" l="l" r="r" t="t"/>
            <a:pathLst>
              <a:path extrusionOk="0" h="1651000" w="18288000">
                <a:moveTo>
                  <a:pt x="0" y="1650463"/>
                </a:moveTo>
                <a:lnTo>
                  <a:pt x="18287998" y="1650463"/>
                </a:lnTo>
                <a:lnTo>
                  <a:pt x="18287998" y="0"/>
                </a:lnTo>
                <a:lnTo>
                  <a:pt x="0" y="0"/>
                </a:lnTo>
                <a:lnTo>
                  <a:pt x="0" y="1650463"/>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2" name="Google Shape;52;p1"/>
          <p:cNvSpPr/>
          <p:nvPr/>
        </p:nvSpPr>
        <p:spPr>
          <a:xfrm>
            <a:off x="0" y="1755237"/>
            <a:ext cx="18288000" cy="6734809"/>
          </a:xfrm>
          <a:custGeom>
            <a:rect b="b" l="l" r="r" t="t"/>
            <a:pathLst>
              <a:path extrusionOk="0" h="6734809" w="18288000">
                <a:moveTo>
                  <a:pt x="0" y="6734550"/>
                </a:moveTo>
                <a:lnTo>
                  <a:pt x="18287998" y="6734550"/>
                </a:lnTo>
                <a:lnTo>
                  <a:pt x="18287998" y="0"/>
                </a:lnTo>
                <a:lnTo>
                  <a:pt x="0" y="0"/>
                </a:lnTo>
                <a:lnTo>
                  <a:pt x="0" y="6734550"/>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3" name="Google Shape;53;p1"/>
          <p:cNvSpPr/>
          <p:nvPr/>
        </p:nvSpPr>
        <p:spPr>
          <a:xfrm>
            <a:off x="0" y="10223783"/>
            <a:ext cx="18288000" cy="63500"/>
          </a:xfrm>
          <a:custGeom>
            <a:rect b="b" l="l" r="r" t="t"/>
            <a:pathLst>
              <a:path extrusionOk="0" h="63500" w="18288000">
                <a:moveTo>
                  <a:pt x="0" y="63215"/>
                </a:moveTo>
                <a:lnTo>
                  <a:pt x="18287998" y="63215"/>
                </a:lnTo>
                <a:lnTo>
                  <a:pt x="18287998" y="0"/>
                </a:lnTo>
                <a:lnTo>
                  <a:pt x="0" y="0"/>
                </a:lnTo>
                <a:lnTo>
                  <a:pt x="0" y="63215"/>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4" name="Google Shape;54;p1"/>
          <p:cNvSpPr/>
          <p:nvPr/>
        </p:nvSpPr>
        <p:spPr>
          <a:xfrm>
            <a:off x="0" y="1650463"/>
            <a:ext cx="18288000" cy="104775"/>
          </a:xfrm>
          <a:custGeom>
            <a:rect b="b" l="l" r="r" t="t"/>
            <a:pathLst>
              <a:path extrusionOk="0" h="104775" w="18288000">
                <a:moveTo>
                  <a:pt x="0" y="0"/>
                </a:moveTo>
                <a:lnTo>
                  <a:pt x="18287999" y="0"/>
                </a:lnTo>
                <a:lnTo>
                  <a:pt x="18287999" y="104774"/>
                </a:lnTo>
                <a:lnTo>
                  <a:pt x="0" y="104774"/>
                </a:lnTo>
                <a:lnTo>
                  <a:pt x="0" y="0"/>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5" name="Google Shape;55;p1"/>
          <p:cNvSpPr txBox="1"/>
          <p:nvPr>
            <p:ph type="title"/>
          </p:nvPr>
        </p:nvSpPr>
        <p:spPr>
          <a:xfrm>
            <a:off x="2599057" y="2473001"/>
            <a:ext cx="13089900" cy="2787900"/>
          </a:xfrm>
          <a:prstGeom prst="rect">
            <a:avLst/>
          </a:prstGeom>
          <a:noFill/>
          <a:ln>
            <a:noFill/>
          </a:ln>
        </p:spPr>
        <p:txBody>
          <a:bodyPr anchorCtr="0" anchor="t" bIns="0" lIns="0" spcFirstLastPara="1" rIns="0" wrap="square" tIns="17125">
            <a:spAutoFit/>
          </a:bodyPr>
          <a:lstStyle/>
          <a:p>
            <a:pPr indent="0" lvl="0" marL="12700" rtl="0" algn="ctr">
              <a:lnSpc>
                <a:spcPct val="100000"/>
              </a:lnSpc>
              <a:spcBef>
                <a:spcPts val="0"/>
              </a:spcBef>
              <a:spcAft>
                <a:spcPts val="0"/>
              </a:spcAft>
              <a:buSzPts val="1400"/>
              <a:buNone/>
            </a:pPr>
            <a:r>
              <a:rPr lang="en-US" sz="9000">
                <a:solidFill>
                  <a:srgbClr val="600724"/>
                </a:solidFill>
                <a:latin typeface="Arial"/>
                <a:ea typeface="Arial"/>
                <a:cs typeface="Arial"/>
                <a:sym typeface="Arial"/>
              </a:rPr>
              <a:t>FORMATO </a:t>
            </a:r>
            <a:endParaRPr sz="9000">
              <a:solidFill>
                <a:srgbClr val="600724"/>
              </a:solidFill>
              <a:latin typeface="Arial"/>
              <a:ea typeface="Arial"/>
              <a:cs typeface="Arial"/>
              <a:sym typeface="Arial"/>
            </a:endParaRPr>
          </a:p>
          <a:p>
            <a:pPr indent="0" lvl="0" marL="12700" rtl="0" algn="ctr">
              <a:lnSpc>
                <a:spcPct val="100000"/>
              </a:lnSpc>
              <a:spcBef>
                <a:spcPts val="0"/>
              </a:spcBef>
              <a:spcAft>
                <a:spcPts val="0"/>
              </a:spcAft>
              <a:buSzPts val="1400"/>
              <a:buNone/>
            </a:pPr>
            <a:r>
              <a:rPr lang="en-US" sz="9000">
                <a:solidFill>
                  <a:srgbClr val="600724"/>
                </a:solidFill>
                <a:latin typeface="Arial"/>
                <a:ea typeface="Arial"/>
                <a:cs typeface="Arial"/>
                <a:sym typeface="Arial"/>
              </a:rPr>
              <a:t>PLAN DE NEGOCIOS</a:t>
            </a:r>
            <a:endParaRPr sz="9000">
              <a:solidFill>
                <a:srgbClr val="600724"/>
              </a:solidFill>
              <a:latin typeface="Arial"/>
              <a:ea typeface="Arial"/>
              <a:cs typeface="Arial"/>
              <a:sym typeface="Arial"/>
            </a:endParaRPr>
          </a:p>
        </p:txBody>
      </p:sp>
      <p:grpSp>
        <p:nvGrpSpPr>
          <p:cNvPr id="56" name="Google Shape;56;p1"/>
          <p:cNvGrpSpPr/>
          <p:nvPr/>
        </p:nvGrpSpPr>
        <p:grpSpPr>
          <a:xfrm>
            <a:off x="0" y="0"/>
            <a:ext cx="18288164" cy="326390"/>
            <a:chOff x="0" y="0"/>
            <a:chExt cx="18288164" cy="326390"/>
          </a:xfrm>
        </p:grpSpPr>
        <p:sp>
          <p:nvSpPr>
            <p:cNvPr id="57" name="Google Shape;57;p1"/>
            <p:cNvSpPr/>
            <p:nvPr/>
          </p:nvSpPr>
          <p:spPr>
            <a:xfrm>
              <a:off x="1723554" y="0"/>
              <a:ext cx="16564610" cy="326390"/>
            </a:xfrm>
            <a:custGeom>
              <a:rect b="b" l="l" r="r" t="t"/>
              <a:pathLst>
                <a:path extrusionOk="0" h="326390" w="16564609">
                  <a:moveTo>
                    <a:pt x="16557823" y="326352"/>
                  </a:moveTo>
                  <a:lnTo>
                    <a:pt x="0" y="0"/>
                  </a:lnTo>
                  <a:lnTo>
                    <a:pt x="16564255" y="0"/>
                  </a:lnTo>
                  <a:lnTo>
                    <a:pt x="16557823" y="326352"/>
                  </a:lnTo>
                  <a:close/>
                </a:path>
              </a:pathLst>
            </a:custGeom>
            <a:solidFill>
              <a:srgbClr val="600724">
                <a:alpha val="47843"/>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58" name="Google Shape;58;p1"/>
            <p:cNvSpPr/>
            <p:nvPr/>
          </p:nvSpPr>
          <p:spPr>
            <a:xfrm>
              <a:off x="0" y="0"/>
              <a:ext cx="14842490" cy="294005"/>
            </a:xfrm>
            <a:custGeom>
              <a:rect b="b" l="l" r="r" t="t"/>
              <a:pathLst>
                <a:path extrusionOk="0" h="294005" w="14842489">
                  <a:moveTo>
                    <a:pt x="14841871" y="0"/>
                  </a:moveTo>
                  <a:lnTo>
                    <a:pt x="0" y="293498"/>
                  </a:lnTo>
                  <a:lnTo>
                    <a:pt x="0" y="0"/>
                  </a:lnTo>
                  <a:lnTo>
                    <a:pt x="14841871" y="0"/>
                  </a:lnTo>
                  <a:close/>
                </a:path>
              </a:pathLst>
            </a:custGeom>
            <a:solidFill>
              <a:srgbClr val="BE9554">
                <a:alpha val="22745"/>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59" name="Google Shape;59;p1"/>
          <p:cNvSpPr txBox="1"/>
          <p:nvPr/>
        </p:nvSpPr>
        <p:spPr>
          <a:xfrm>
            <a:off x="1095671" y="6271956"/>
            <a:ext cx="16402200" cy="1135800"/>
          </a:xfrm>
          <a:prstGeom prst="rect">
            <a:avLst/>
          </a:prstGeom>
          <a:noFill/>
          <a:ln>
            <a:noFill/>
          </a:ln>
        </p:spPr>
        <p:txBody>
          <a:bodyPr anchorCtr="0" anchor="t" bIns="0" lIns="0" spcFirstLastPara="1" rIns="0" wrap="square" tIns="12700">
            <a:spAutoFit/>
          </a:bodyPr>
          <a:lstStyle/>
          <a:p>
            <a:pPr indent="-2849245" lvl="0" marL="2861310" marR="5080" rtl="0" algn="ctr">
              <a:lnSpc>
                <a:spcPct val="114599"/>
              </a:lnSpc>
              <a:spcBef>
                <a:spcPts val="0"/>
              </a:spcBef>
              <a:spcAft>
                <a:spcPts val="0"/>
              </a:spcAft>
              <a:buClr>
                <a:schemeClr val="dk1"/>
              </a:buClr>
              <a:buSzPts val="1100"/>
              <a:buFont typeface="Arial"/>
              <a:buNone/>
            </a:pPr>
            <a:r>
              <a:rPr b="1" i="0" lang="en-US" sz="3400" u="none" cap="none" strike="noStrike">
                <a:solidFill>
                  <a:srgbClr val="252F3A"/>
                </a:solidFill>
                <a:latin typeface="Arial"/>
                <a:ea typeface="Arial"/>
                <a:cs typeface="Arial"/>
                <a:sym typeface="Arial"/>
              </a:rPr>
              <a:t>MODALIDAD</a:t>
            </a:r>
            <a:r>
              <a:rPr b="1" lang="en-US" sz="3400">
                <a:solidFill>
                  <a:srgbClr val="252F3A"/>
                </a:solidFill>
              </a:rPr>
              <a:t> IMPULSO</a:t>
            </a:r>
            <a:endParaRPr b="1" i="0" sz="3400" u="none" cap="none" strike="noStrike">
              <a:solidFill>
                <a:srgbClr val="252F3A"/>
              </a:solidFill>
              <a:latin typeface="Arial"/>
              <a:ea typeface="Arial"/>
              <a:cs typeface="Arial"/>
              <a:sym typeface="Arial"/>
            </a:endParaRPr>
          </a:p>
          <a:p>
            <a:pPr indent="-2849245" lvl="0" marL="2861310" marR="5080" rtl="0" algn="ctr">
              <a:lnSpc>
                <a:spcPct val="114599"/>
              </a:lnSpc>
              <a:spcBef>
                <a:spcPts val="0"/>
              </a:spcBef>
              <a:spcAft>
                <a:spcPts val="0"/>
              </a:spcAft>
              <a:buClr>
                <a:schemeClr val="dk1"/>
              </a:buClr>
              <a:buSzPts val="1100"/>
              <a:buFont typeface="Arial"/>
              <a:buNone/>
            </a:pPr>
            <a:r>
              <a:rPr b="1" i="0" lang="en-US" sz="3400" u="none" cap="none" strike="noStrike">
                <a:solidFill>
                  <a:srgbClr val="252F3A"/>
                </a:solidFill>
                <a:latin typeface="Arial"/>
                <a:ea typeface="Arial"/>
                <a:cs typeface="Arial"/>
                <a:sym typeface="Arial"/>
              </a:rPr>
              <a:t>CONVOCATORIA FABRICANDO EMPRENDEDORES 2024</a:t>
            </a:r>
            <a:endParaRPr b="1" i="0" sz="3400" u="none" cap="none" strike="noStrike">
              <a:solidFill>
                <a:srgbClr val="252F3A"/>
              </a:solidFill>
              <a:latin typeface="Arial"/>
              <a:ea typeface="Arial"/>
              <a:cs typeface="Arial"/>
              <a:sym typeface="Arial"/>
            </a:endParaRPr>
          </a:p>
        </p:txBody>
      </p:sp>
      <p:sp>
        <p:nvSpPr>
          <p:cNvPr id="60" name="Google Shape;60;p1"/>
          <p:cNvSpPr txBox="1"/>
          <p:nvPr/>
        </p:nvSpPr>
        <p:spPr>
          <a:xfrm>
            <a:off x="942983" y="8490056"/>
            <a:ext cx="16402200" cy="351600"/>
          </a:xfrm>
          <a:prstGeom prst="rect">
            <a:avLst/>
          </a:prstGeom>
          <a:noFill/>
          <a:ln>
            <a:noFill/>
          </a:ln>
        </p:spPr>
        <p:txBody>
          <a:bodyPr anchorCtr="0" anchor="t" bIns="0" lIns="0" spcFirstLastPara="1" rIns="0" wrap="square" tIns="12700">
            <a:spAutoFit/>
          </a:bodyPr>
          <a:lstStyle/>
          <a:p>
            <a:pPr indent="-2849245" lvl="0" marL="2861310" marR="5080" rtl="0" algn="ctr">
              <a:lnSpc>
                <a:spcPct val="114599"/>
              </a:lnSpc>
              <a:spcBef>
                <a:spcPts val="0"/>
              </a:spcBef>
              <a:spcAft>
                <a:spcPts val="0"/>
              </a:spcAft>
              <a:buClr>
                <a:schemeClr val="dk1"/>
              </a:buClr>
              <a:buSzPts val="1100"/>
              <a:buFont typeface="Arial"/>
              <a:buNone/>
            </a:pPr>
            <a:r>
              <a:rPr b="1" i="1" lang="en-US" sz="2200" u="none" cap="none" strike="noStrike">
                <a:solidFill>
                  <a:srgbClr val="252F3A"/>
                </a:solidFill>
                <a:latin typeface="Arial"/>
                <a:ea typeface="Arial"/>
                <a:cs typeface="Arial"/>
                <a:sym typeface="Arial"/>
              </a:rPr>
              <a:t>INSTITUTO SUDCALIFORNIANO DE LA JUVENTUD</a:t>
            </a:r>
            <a:endParaRPr b="1" i="1" sz="2200" u="none" cap="none" strike="noStrike">
              <a:solidFill>
                <a:srgbClr val="252F3A"/>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grpSp>
        <p:nvGrpSpPr>
          <p:cNvPr id="193" name="Google Shape;193;g3151c6a44ac_0_147"/>
          <p:cNvGrpSpPr/>
          <p:nvPr/>
        </p:nvGrpSpPr>
        <p:grpSpPr>
          <a:xfrm>
            <a:off x="0" y="8261299"/>
            <a:ext cx="18288004" cy="2026284"/>
            <a:chOff x="0" y="8261299"/>
            <a:chExt cx="18288004" cy="2026284"/>
          </a:xfrm>
        </p:grpSpPr>
        <p:sp>
          <p:nvSpPr>
            <p:cNvPr id="194" name="Google Shape;194;g3151c6a44ac_0_147"/>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5" name="Google Shape;195;g3151c6a44ac_0_147"/>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6" name="Google Shape;196;g3151c6a44ac_0_147"/>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7" name="Google Shape;197;g3151c6a44ac_0_147"/>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98" name="Google Shape;198;g3151c6a44ac_0_147"/>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99" name="Google Shape;199;g3151c6a44ac_0_147"/>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0" name="Google Shape;200;g3151c6a44ac_0_147"/>
          <p:cNvSpPr txBox="1"/>
          <p:nvPr/>
        </p:nvSpPr>
        <p:spPr>
          <a:xfrm>
            <a:off x="6867300" y="3488400"/>
            <a:ext cx="45534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i="0" lang="en-US" sz="7000" u="none" cap="none" strike="noStrike">
                <a:solidFill>
                  <a:srgbClr val="BE9554"/>
                </a:solidFill>
                <a:latin typeface="Arial"/>
                <a:ea typeface="Arial"/>
                <a:cs typeface="Arial"/>
                <a:sym typeface="Arial"/>
              </a:rPr>
              <a:t>Plan de Marketing</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grpSp>
        <p:nvGrpSpPr>
          <p:cNvPr id="205" name="Google Shape;205;g3151c6a44ac_0_190"/>
          <p:cNvGrpSpPr/>
          <p:nvPr/>
        </p:nvGrpSpPr>
        <p:grpSpPr>
          <a:xfrm>
            <a:off x="0" y="8261299"/>
            <a:ext cx="18288004" cy="2026284"/>
            <a:chOff x="0" y="8261299"/>
            <a:chExt cx="18288004" cy="2026284"/>
          </a:xfrm>
        </p:grpSpPr>
        <p:sp>
          <p:nvSpPr>
            <p:cNvPr id="206" name="Google Shape;206;g3151c6a44ac_0_190"/>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7" name="Google Shape;207;g3151c6a44ac_0_190"/>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8" name="Google Shape;208;g3151c6a44ac_0_190"/>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09" name="Google Shape;209;g3151c6a44ac_0_190"/>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10" name="Google Shape;210;g3151c6a44ac_0_1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1" name="Google Shape;211;g3151c6a44ac_0_1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12" name="Google Shape;212;g3151c6a44ac_0_190"/>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Estrategia de Promoción</a:t>
            </a:r>
            <a:endParaRPr b="0" i="0" sz="2800" u="none" cap="none" strike="noStrike">
              <a:solidFill>
                <a:schemeClr val="dk1"/>
              </a:solidFill>
              <a:latin typeface="Tahoma"/>
              <a:ea typeface="Tahoma"/>
              <a:cs typeface="Tahoma"/>
              <a:sym typeface="Tahoma"/>
            </a:endParaRPr>
          </a:p>
        </p:txBody>
      </p:sp>
      <p:sp>
        <p:nvSpPr>
          <p:cNvPr id="213" name="Google Shape;213;g3151c6a44ac_0_190"/>
          <p:cNvSpPr txBox="1"/>
          <p:nvPr/>
        </p:nvSpPr>
        <p:spPr>
          <a:xfrm>
            <a:off x="493375" y="2084975"/>
            <a:ext cx="16670400" cy="40758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Para ofrecer productos y/o servicios al público objetivo, es necesario establecer estrategias focalizadas que permitan que al cliente le sea realmente interesante adquirir lo que está ofreciendo el emprendimiento, para esto, es sugerible:</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   	Fijar Indicadores de ventas y</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   	Realizar técnicas de entrevista</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Esto, te ayudará a generar “Promociones” del producto y/o servicio, es decir, cómo ofertar de manera adecuada, simple, objetiva y atractiva, lo que ofrece el emprendimiento.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Con base a lo anterior, menciona las actuales estrategias de promoción de tus productos y/o servicios</a:t>
            </a:r>
            <a:endParaRPr b="1" i="0" sz="2400" u="none" cap="none" strike="noStrike">
              <a:solidFill>
                <a:srgbClr val="BE9554"/>
              </a:solidFill>
              <a:latin typeface="Arial"/>
              <a:ea typeface="Arial"/>
              <a:cs typeface="Arial"/>
              <a:sym typeface="Arial"/>
            </a:endParaRPr>
          </a:p>
        </p:txBody>
      </p:sp>
      <p:sp>
        <p:nvSpPr>
          <p:cNvPr id="214" name="Google Shape;214;g3151c6a44ac_0_190"/>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5. Estrategia de Marketing</a:t>
            </a:r>
            <a:endParaRPr b="0" i="0" sz="4000" u="none" cap="none" strike="noStrike">
              <a:solidFill>
                <a:schemeClr val="dk1"/>
              </a:solidFill>
              <a:latin typeface="Tahoma"/>
              <a:ea typeface="Tahoma"/>
              <a:cs typeface="Tahoma"/>
              <a:sym typeface="Tahom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grpSp>
        <p:nvGrpSpPr>
          <p:cNvPr id="219" name="Google Shape;219;g3151c6a44ac_0_204"/>
          <p:cNvGrpSpPr/>
          <p:nvPr/>
        </p:nvGrpSpPr>
        <p:grpSpPr>
          <a:xfrm>
            <a:off x="0" y="8261299"/>
            <a:ext cx="18288004" cy="2026284"/>
            <a:chOff x="0" y="8261299"/>
            <a:chExt cx="18288004" cy="2026284"/>
          </a:xfrm>
        </p:grpSpPr>
        <p:sp>
          <p:nvSpPr>
            <p:cNvPr id="220" name="Google Shape;220;g3151c6a44ac_0_204"/>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1" name="Google Shape;221;g3151c6a44ac_0_204"/>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2" name="Google Shape;222;g3151c6a44ac_0_204"/>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3" name="Google Shape;223;g3151c6a44ac_0_204"/>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24" name="Google Shape;224;g3151c6a44ac_0_204"/>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5" name="Google Shape;225;g3151c6a44ac_0_204"/>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6" name="Google Shape;226;g3151c6a44ac_0_204"/>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Proceso de Venta</a:t>
            </a:r>
            <a:endParaRPr b="0" i="0" sz="2800" u="none" cap="none" strike="noStrike">
              <a:solidFill>
                <a:schemeClr val="dk1"/>
              </a:solidFill>
              <a:latin typeface="Tahoma"/>
              <a:ea typeface="Tahoma"/>
              <a:cs typeface="Tahoma"/>
              <a:sym typeface="Tahoma"/>
            </a:endParaRPr>
          </a:p>
        </p:txBody>
      </p:sp>
      <p:sp>
        <p:nvSpPr>
          <p:cNvPr id="227" name="Google Shape;227;g3151c6a44ac_0_204"/>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6. Estrategia de Ventas</a:t>
            </a:r>
            <a:endParaRPr b="0" i="0" sz="4000" u="none" cap="none" strike="noStrike">
              <a:solidFill>
                <a:schemeClr val="dk1"/>
              </a:solidFill>
              <a:latin typeface="Tahoma"/>
              <a:ea typeface="Tahoma"/>
              <a:cs typeface="Tahoma"/>
              <a:sym typeface="Tahoma"/>
            </a:endParaRPr>
          </a:p>
        </p:txBody>
      </p:sp>
      <p:sp>
        <p:nvSpPr>
          <p:cNvPr id="228" name="Google Shape;228;g3151c6a44ac_0_204"/>
          <p:cNvSpPr txBox="1"/>
          <p:nvPr/>
        </p:nvSpPr>
        <p:spPr>
          <a:xfrm>
            <a:off x="493375" y="4983163"/>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Fuerza de Ventas</a:t>
            </a:r>
            <a:endParaRPr b="0" i="0" sz="2800" u="none" cap="none" strike="noStrike">
              <a:solidFill>
                <a:schemeClr val="dk1"/>
              </a:solidFill>
              <a:latin typeface="Tahoma"/>
              <a:ea typeface="Tahoma"/>
              <a:cs typeface="Tahoma"/>
              <a:sym typeface="Tahoma"/>
            </a:endParaRPr>
          </a:p>
        </p:txBody>
      </p:sp>
      <p:sp>
        <p:nvSpPr>
          <p:cNvPr id="229" name="Google Shape;229;g3151c6a44ac_0_204"/>
          <p:cNvSpPr txBox="1"/>
          <p:nvPr/>
        </p:nvSpPr>
        <p:spPr>
          <a:xfrm>
            <a:off x="493375" y="5431375"/>
            <a:ext cx="16670400" cy="11205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Establecer una estrategia de ventas es indispensable para concretar las ventas netas del emprendimiento. Describe quién o quiénes son las personas del equipo de trabajo del emprendimiento que se enfocan específicamente a la promoción de ventas, y que capacitaciones tienen al respecto sobre este tema.</a:t>
            </a:r>
            <a:endParaRPr b="1" i="0" sz="2400" u="none" cap="none" strike="noStrike">
              <a:solidFill>
                <a:srgbClr val="BE9554"/>
              </a:solidFill>
              <a:latin typeface="Arial"/>
              <a:ea typeface="Arial"/>
              <a:cs typeface="Arial"/>
              <a:sym typeface="Arial"/>
            </a:endParaRPr>
          </a:p>
        </p:txBody>
      </p:sp>
      <p:sp>
        <p:nvSpPr>
          <p:cNvPr id="230" name="Google Shape;230;g3151c6a44ac_0_204"/>
          <p:cNvSpPr txBox="1"/>
          <p:nvPr/>
        </p:nvSpPr>
        <p:spPr>
          <a:xfrm>
            <a:off x="493375" y="2080375"/>
            <a:ext cx="166704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Describe cómo es el proceso principal para realizar la venta de los productos y/o servicios que ofrece el emprendimiento a sus clientes</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grpSp>
        <p:nvGrpSpPr>
          <p:cNvPr id="235" name="Google Shape;235;g3151c6a44ac_0_235"/>
          <p:cNvGrpSpPr/>
          <p:nvPr/>
        </p:nvGrpSpPr>
        <p:grpSpPr>
          <a:xfrm>
            <a:off x="0" y="8261299"/>
            <a:ext cx="18288004" cy="2026284"/>
            <a:chOff x="0" y="8261299"/>
            <a:chExt cx="18288004" cy="2026284"/>
          </a:xfrm>
        </p:grpSpPr>
        <p:sp>
          <p:nvSpPr>
            <p:cNvPr id="236" name="Google Shape;236;g3151c6a44ac_0_235"/>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7" name="Google Shape;237;g3151c6a44ac_0_235"/>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8" name="Google Shape;238;g3151c6a44ac_0_235"/>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39" name="Google Shape;239;g3151c6a44ac_0_235"/>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40" name="Google Shape;240;g3151c6a44ac_0_235"/>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1" name="Google Shape;241;g3151c6a44ac_0_235"/>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2" name="Google Shape;242;g3151c6a44ac_0_235"/>
          <p:cNvSpPr txBox="1"/>
          <p:nvPr/>
        </p:nvSpPr>
        <p:spPr>
          <a:xfrm>
            <a:off x="6867300" y="3488400"/>
            <a:ext cx="45534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i="0" lang="en-US" sz="7000" u="none" cap="none" strike="noStrike">
                <a:solidFill>
                  <a:srgbClr val="BE9554"/>
                </a:solidFill>
                <a:latin typeface="Arial"/>
                <a:ea typeface="Arial"/>
                <a:cs typeface="Arial"/>
                <a:sym typeface="Arial"/>
              </a:rPr>
              <a:t>Plan Operativo</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grpSp>
        <p:nvGrpSpPr>
          <p:cNvPr id="247" name="Google Shape;247;g3151c6a44ac_0_246"/>
          <p:cNvGrpSpPr/>
          <p:nvPr/>
        </p:nvGrpSpPr>
        <p:grpSpPr>
          <a:xfrm>
            <a:off x="0" y="8261299"/>
            <a:ext cx="18288004" cy="2026284"/>
            <a:chOff x="0" y="8261299"/>
            <a:chExt cx="18288004" cy="2026284"/>
          </a:xfrm>
        </p:grpSpPr>
        <p:sp>
          <p:nvSpPr>
            <p:cNvPr id="248" name="Google Shape;248;g3151c6a44ac_0_246"/>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49" name="Google Shape;249;g3151c6a44ac_0_246"/>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0" name="Google Shape;250;g3151c6a44ac_0_246"/>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1" name="Google Shape;251;g3151c6a44ac_0_246"/>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52" name="Google Shape;252;g3151c6a44ac_0_246"/>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3" name="Google Shape;253;g3151c6a44ac_0_246"/>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54" name="Google Shape;254;g3151c6a44ac_0_246"/>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Infraestructura </a:t>
            </a:r>
            <a:endParaRPr b="0" i="0" sz="2800" u="none" cap="none" strike="noStrike">
              <a:solidFill>
                <a:schemeClr val="dk1"/>
              </a:solidFill>
              <a:latin typeface="Tahoma"/>
              <a:ea typeface="Tahoma"/>
              <a:cs typeface="Tahoma"/>
              <a:sym typeface="Tahoma"/>
            </a:endParaRPr>
          </a:p>
        </p:txBody>
      </p:sp>
      <p:sp>
        <p:nvSpPr>
          <p:cNvPr id="255" name="Google Shape;255;g3151c6a44ac_0_246"/>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7. Operaciones</a:t>
            </a:r>
            <a:endParaRPr b="0" i="0" sz="4000" u="none" cap="none" strike="noStrike">
              <a:solidFill>
                <a:schemeClr val="dk1"/>
              </a:solidFill>
              <a:latin typeface="Tahoma"/>
              <a:ea typeface="Tahoma"/>
              <a:cs typeface="Tahoma"/>
              <a:sym typeface="Tahoma"/>
            </a:endParaRPr>
          </a:p>
        </p:txBody>
      </p:sp>
      <p:sp>
        <p:nvSpPr>
          <p:cNvPr id="256" name="Google Shape;256;g3151c6a44ac_0_246"/>
          <p:cNvSpPr txBox="1"/>
          <p:nvPr/>
        </p:nvSpPr>
        <p:spPr>
          <a:xfrm>
            <a:off x="574350" y="4139400"/>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Proveedores</a:t>
            </a:r>
            <a:endParaRPr b="0" i="0" sz="2800" u="none" cap="none" strike="noStrike">
              <a:solidFill>
                <a:schemeClr val="dk1"/>
              </a:solidFill>
              <a:latin typeface="Tahoma"/>
              <a:ea typeface="Tahoma"/>
              <a:cs typeface="Tahoma"/>
              <a:sym typeface="Tahoma"/>
            </a:endParaRPr>
          </a:p>
        </p:txBody>
      </p:sp>
      <p:sp>
        <p:nvSpPr>
          <p:cNvPr id="257" name="Google Shape;257;g3151c6a44ac_0_246"/>
          <p:cNvSpPr txBox="1"/>
          <p:nvPr/>
        </p:nvSpPr>
        <p:spPr>
          <a:xfrm>
            <a:off x="493375" y="4587600"/>
            <a:ext cx="16670400" cy="37062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La cartera de proveedores es una herramienta que nos permite identificar los actores principales que nos surtirán materiales e insumos para poder realizar las actividades operativas del emprendimiento. Realiza el siguiente cuadro a fin de que puedas identificar qué proveedores tienes actualmente y qué alternativas podrías tener que puedan beneficiar al emprendimiento.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
        <p:nvSpPr>
          <p:cNvPr id="258" name="Google Shape;258;g3151c6a44ac_0_246"/>
          <p:cNvSpPr txBox="1"/>
          <p:nvPr/>
        </p:nvSpPr>
        <p:spPr>
          <a:xfrm>
            <a:off x="493375" y="2080375"/>
            <a:ext cx="16670400" cy="11205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Describe cómo es el lugar o establecimiento donde el emprendimiento realiza sus operaciones/actividades, detallando las principales herramientas y medios de trabajo (terreno, local, maquinaria, equipo especializado, con que cuenta actualmente para poder operar.</a:t>
            </a:r>
            <a:endParaRPr b="1" i="0" sz="2400" u="none" cap="none" strike="noStrike">
              <a:solidFill>
                <a:srgbClr val="BE9554"/>
              </a:solidFill>
              <a:latin typeface="Arial"/>
              <a:ea typeface="Arial"/>
              <a:cs typeface="Arial"/>
              <a:sym typeface="Arial"/>
            </a:endParaRPr>
          </a:p>
        </p:txBody>
      </p:sp>
      <p:graphicFrame>
        <p:nvGraphicFramePr>
          <p:cNvPr id="259" name="Google Shape;259;g3151c6a44ac_0_246"/>
          <p:cNvGraphicFramePr/>
          <p:nvPr/>
        </p:nvGraphicFramePr>
        <p:xfrm>
          <a:off x="493375" y="6140325"/>
          <a:ext cx="3000000" cy="3000000"/>
        </p:xfrm>
        <a:graphic>
          <a:graphicData uri="http://schemas.openxmlformats.org/drawingml/2006/table">
            <a:tbl>
              <a:tblPr>
                <a:noFill/>
                <a:tableStyleId>{3F7BC5D9-81B6-4987-BA9E-80325B03751D}</a:tableStyleId>
              </a:tblPr>
              <a:tblGrid>
                <a:gridCol w="4095750"/>
                <a:gridCol w="4095750"/>
                <a:gridCol w="4095750"/>
                <a:gridCol w="4095750"/>
              </a:tblGrid>
              <a:tr h="3810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Nombre de Proveedor 1</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Nombre de Proveedor 2</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solidFill>
                            <a:schemeClr val="dk1"/>
                          </a:solidFill>
                        </a:rPr>
                        <a:t>Nombre de Proveedor 3</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¿Brinda opciones de crédito?</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¿Cuáles son sus condiciones de crédito?</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¿Ofrece un tiempo de entrega viable?</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¿Hay un monto mínimo de compra?</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¿El monto mínimo de compra afecta a tus inversiones?</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¿Hay otras alternativas de proveedor que te ofrezcan mejores beneficios?</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grpSp>
        <p:nvGrpSpPr>
          <p:cNvPr id="264" name="Google Shape;264;g3151c6a44ac_0_279"/>
          <p:cNvGrpSpPr/>
          <p:nvPr/>
        </p:nvGrpSpPr>
        <p:grpSpPr>
          <a:xfrm>
            <a:off x="0" y="8261299"/>
            <a:ext cx="18288004" cy="2026284"/>
            <a:chOff x="0" y="8261299"/>
            <a:chExt cx="18288004" cy="2026284"/>
          </a:xfrm>
        </p:grpSpPr>
        <p:sp>
          <p:nvSpPr>
            <p:cNvPr id="265" name="Google Shape;265;g3151c6a44ac_0_279"/>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6" name="Google Shape;266;g3151c6a44ac_0_279"/>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7" name="Google Shape;267;g3151c6a44ac_0_279"/>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68" name="Google Shape;268;g3151c6a44ac_0_279"/>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69" name="Google Shape;269;g3151c6a44ac_0_279"/>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0" name="Google Shape;270;g3151c6a44ac_0_279"/>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1" name="Google Shape;271;g3151c6a44ac_0_279"/>
          <p:cNvSpPr txBox="1"/>
          <p:nvPr/>
        </p:nvSpPr>
        <p:spPr>
          <a:xfrm>
            <a:off x="6867300" y="3488400"/>
            <a:ext cx="45534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i="0" lang="en-US" sz="7000" u="none" cap="none" strike="noStrike">
                <a:solidFill>
                  <a:srgbClr val="BE9554"/>
                </a:solidFill>
                <a:latin typeface="Arial"/>
                <a:ea typeface="Arial"/>
                <a:cs typeface="Arial"/>
                <a:sym typeface="Arial"/>
              </a:rPr>
              <a:t>Plan Financiero</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grpSp>
        <p:nvGrpSpPr>
          <p:cNvPr id="276" name="Google Shape;276;g3151c6a44ac_0_290"/>
          <p:cNvGrpSpPr/>
          <p:nvPr/>
        </p:nvGrpSpPr>
        <p:grpSpPr>
          <a:xfrm>
            <a:off x="0" y="8261299"/>
            <a:ext cx="18288004" cy="2026284"/>
            <a:chOff x="0" y="8261299"/>
            <a:chExt cx="18288004" cy="2026284"/>
          </a:xfrm>
        </p:grpSpPr>
        <p:sp>
          <p:nvSpPr>
            <p:cNvPr id="277" name="Google Shape;277;g3151c6a44ac_0_290"/>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8" name="Google Shape;278;g3151c6a44ac_0_290"/>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79" name="Google Shape;279;g3151c6a44ac_0_290"/>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0" name="Google Shape;280;g3151c6a44ac_0_290"/>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81" name="Google Shape;281;g3151c6a44ac_0_2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2" name="Google Shape;282;g3151c6a44ac_0_2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83" name="Google Shape;283;g3151c6a44ac_0_290"/>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Estado de Resultados</a:t>
            </a:r>
            <a:endParaRPr b="0" i="0" sz="2800" u="none" cap="none" strike="noStrike">
              <a:solidFill>
                <a:schemeClr val="dk1"/>
              </a:solidFill>
              <a:latin typeface="Tahoma"/>
              <a:ea typeface="Tahoma"/>
              <a:cs typeface="Tahoma"/>
              <a:sym typeface="Tahoma"/>
            </a:endParaRPr>
          </a:p>
        </p:txBody>
      </p:sp>
      <p:sp>
        <p:nvSpPr>
          <p:cNvPr id="284" name="Google Shape;284;g3151c6a44ac_0_290"/>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10. Proyecciones Financiera</a:t>
            </a:r>
            <a:endParaRPr b="0" i="0" sz="4000" u="none" cap="none" strike="noStrike">
              <a:solidFill>
                <a:schemeClr val="dk1"/>
              </a:solidFill>
              <a:latin typeface="Tahoma"/>
              <a:ea typeface="Tahoma"/>
              <a:cs typeface="Tahoma"/>
              <a:sym typeface="Tahoma"/>
            </a:endParaRPr>
          </a:p>
        </p:txBody>
      </p:sp>
      <p:sp>
        <p:nvSpPr>
          <p:cNvPr id="285" name="Google Shape;285;g3151c6a44ac_0_290"/>
          <p:cNvSpPr txBox="1"/>
          <p:nvPr/>
        </p:nvSpPr>
        <p:spPr>
          <a:xfrm>
            <a:off x="493375" y="2080375"/>
            <a:ext cx="16670400" cy="40758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El estado de resultados, también conocido como estado de ganancias y pérdidas es un reporte financiero que en base a un periodo determinado muestra de manera detallada los ingresos obtenidos, los gastos en el momento en que se producen y como consecuencia, el beneficio o pérdida que ha generado la empresa en dicho periodo de tiempo para analizar esta información y en base a esto, tomar decisiones de negocio.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Se origina como una  necesidad de obtener información sobre su desempeño para saber si han logrado resultados positivos, es decir, ganancias o si al contrario han sufrido pérdidas producto de su operación al finalizar un periodo determinado.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Presenta de manera general, el Estado de Resultados de tu emprendimiento.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grpSp>
        <p:nvGrpSpPr>
          <p:cNvPr id="290" name="Google Shape;290;g3151c6a44ac_0_351"/>
          <p:cNvGrpSpPr/>
          <p:nvPr/>
        </p:nvGrpSpPr>
        <p:grpSpPr>
          <a:xfrm>
            <a:off x="0" y="8261299"/>
            <a:ext cx="18288004" cy="2026284"/>
            <a:chOff x="0" y="8261299"/>
            <a:chExt cx="18288004" cy="2026284"/>
          </a:xfrm>
        </p:grpSpPr>
        <p:sp>
          <p:nvSpPr>
            <p:cNvPr id="291" name="Google Shape;291;g3151c6a44ac_0_351"/>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2" name="Google Shape;292;g3151c6a44ac_0_351"/>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3" name="Google Shape;293;g3151c6a44ac_0_351"/>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4" name="Google Shape;294;g3151c6a44ac_0_351"/>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295" name="Google Shape;295;g3151c6a44ac_0_35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6" name="Google Shape;296;g3151c6a44ac_0_35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97" name="Google Shape;297;g3151c6a44ac_0_351"/>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Capital Semilla</a:t>
            </a:r>
            <a:endParaRPr b="0" i="0" sz="2800" u="none" cap="none" strike="noStrike">
              <a:solidFill>
                <a:schemeClr val="dk1"/>
              </a:solidFill>
              <a:latin typeface="Tahoma"/>
              <a:ea typeface="Tahoma"/>
              <a:cs typeface="Tahoma"/>
              <a:sym typeface="Tahoma"/>
            </a:endParaRPr>
          </a:p>
        </p:txBody>
      </p:sp>
      <p:sp>
        <p:nvSpPr>
          <p:cNvPr id="298" name="Google Shape;298;g3151c6a44ac_0_351"/>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11. Financiamiento</a:t>
            </a:r>
            <a:endParaRPr b="0" i="0" sz="4000" u="none" cap="none" strike="noStrike">
              <a:solidFill>
                <a:schemeClr val="dk1"/>
              </a:solidFill>
              <a:latin typeface="Tahoma"/>
              <a:ea typeface="Tahoma"/>
              <a:cs typeface="Tahoma"/>
              <a:sym typeface="Tahoma"/>
            </a:endParaRPr>
          </a:p>
        </p:txBody>
      </p:sp>
      <p:sp>
        <p:nvSpPr>
          <p:cNvPr id="299" name="Google Shape;299;g3151c6a44ac_0_351"/>
          <p:cNvSpPr txBox="1"/>
          <p:nvPr/>
        </p:nvSpPr>
        <p:spPr>
          <a:xfrm>
            <a:off x="493375" y="2080375"/>
            <a:ext cx="16670400" cy="2782800"/>
          </a:xfrm>
          <a:prstGeom prst="rect">
            <a:avLst/>
          </a:prstGeom>
          <a:noFill/>
          <a:ln>
            <a:noFill/>
          </a:ln>
        </p:spPr>
        <p:txBody>
          <a:bodyPr anchorCtr="0" anchor="t" bIns="0" lIns="0" spcFirstLastPara="1" rIns="0" wrap="square" tIns="12050">
            <a:spAutoFit/>
          </a:bodyPr>
          <a:lstStyle/>
          <a:p>
            <a:pPr indent="0" lvl="0" marL="0" marR="0" rtl="0" algn="just">
              <a:lnSpc>
                <a:spcPct val="100000"/>
              </a:lnSpc>
              <a:spcBef>
                <a:spcPts val="0"/>
              </a:spcBef>
              <a:spcAft>
                <a:spcPts val="0"/>
              </a:spcAft>
              <a:buClr>
                <a:schemeClr val="dk1"/>
              </a:buClr>
              <a:buSzPts val="1100"/>
              <a:buFont typeface="Arial"/>
              <a:buNone/>
            </a:pPr>
            <a:r>
              <a:rPr b="1" i="0" lang="en-US" sz="1800" u="none" cap="none" strike="noStrike">
                <a:solidFill>
                  <a:srgbClr val="BE9554"/>
                </a:solidFill>
                <a:latin typeface="Arial"/>
                <a:ea typeface="Arial"/>
                <a:cs typeface="Arial"/>
                <a:sym typeface="Arial"/>
              </a:rPr>
              <a:t>El Capital Semilla es un financiamiento inicial (fondos que no deben ser devueltos), para la creación de una microempresa o para permitir el despegue y/o consolidación de una actividad empresarial existente.</a:t>
            </a:r>
            <a:endParaRPr b="1" i="0" sz="1800" u="none" cap="none" strike="noStrike">
              <a:solidFill>
                <a:srgbClr val="BE9554"/>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100"/>
              <a:buFont typeface="Arial"/>
              <a:buNone/>
            </a:pPr>
            <a:r>
              <a:t/>
            </a:r>
            <a:endParaRPr b="1" i="0" sz="1800" u="none" cap="none" strike="noStrike">
              <a:solidFill>
                <a:srgbClr val="BE9554"/>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100"/>
              <a:buFont typeface="Arial"/>
              <a:buNone/>
            </a:pPr>
            <a:r>
              <a:rPr b="1" i="0" lang="en-US" sz="1800" u="none" cap="none" strike="noStrike">
                <a:solidFill>
                  <a:srgbClr val="BE9554"/>
                </a:solidFill>
                <a:latin typeface="Arial"/>
                <a:ea typeface="Arial"/>
                <a:cs typeface="Arial"/>
                <a:sym typeface="Arial"/>
              </a:rPr>
              <a:t>Normalmente este tipo de fondos se orienta a nuevas empresas y negocios que estén en etapa de inicio y que se refieran a temas innovadores, que tengan oportunidades de crecimiento en el mercado y que incorporen nuevas aplicaciones o usos de tecnologías existentes.</a:t>
            </a:r>
            <a:endParaRPr b="1" i="0" sz="1800" u="none" cap="none" strike="noStrike">
              <a:solidFill>
                <a:srgbClr val="BE9554"/>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100"/>
              <a:buFont typeface="Arial"/>
              <a:buNone/>
            </a:pPr>
            <a:r>
              <a:t/>
            </a:r>
            <a:endParaRPr b="1" i="0" sz="1800" u="none" cap="none" strike="noStrike">
              <a:solidFill>
                <a:srgbClr val="BE9554"/>
              </a:solidFill>
              <a:latin typeface="Arial"/>
              <a:ea typeface="Arial"/>
              <a:cs typeface="Arial"/>
              <a:sym typeface="Arial"/>
            </a:endParaRPr>
          </a:p>
          <a:p>
            <a:pPr indent="0" lvl="0" marL="0" marR="0" rtl="0" algn="just">
              <a:lnSpc>
                <a:spcPct val="100000"/>
              </a:lnSpc>
              <a:spcBef>
                <a:spcPts val="0"/>
              </a:spcBef>
              <a:spcAft>
                <a:spcPts val="0"/>
              </a:spcAft>
              <a:buClr>
                <a:schemeClr val="dk1"/>
              </a:buClr>
              <a:buSzPts val="1100"/>
              <a:buFont typeface="Arial"/>
              <a:buNone/>
            </a:pPr>
            <a:r>
              <a:rPr b="1" i="0" lang="en-US" sz="1800" u="none" cap="none" strike="noStrike">
                <a:solidFill>
                  <a:srgbClr val="BE9554"/>
                </a:solidFill>
                <a:latin typeface="Arial"/>
                <a:ea typeface="Arial"/>
                <a:cs typeface="Arial"/>
                <a:sym typeface="Arial"/>
              </a:rPr>
              <a:t>Con base a esta información, la Modalidad de </a:t>
            </a:r>
            <a:r>
              <a:rPr b="1" lang="en-US" sz="1800">
                <a:solidFill>
                  <a:srgbClr val="BE9554"/>
                </a:solidFill>
              </a:rPr>
              <a:t>Impulso</a:t>
            </a:r>
            <a:r>
              <a:rPr b="1" i="0" lang="en-US" sz="1800" u="none" cap="none" strike="noStrike">
                <a:solidFill>
                  <a:srgbClr val="BE9554"/>
                </a:solidFill>
                <a:latin typeface="Arial"/>
                <a:ea typeface="Arial"/>
                <a:cs typeface="Arial"/>
                <a:sym typeface="Arial"/>
              </a:rPr>
              <a:t> de esta Convocatoria que se ofrece a través del Instituto Sudcaliforniano de la Juventud, es un Capital Semilla de $</a:t>
            </a:r>
            <a:r>
              <a:rPr b="1" lang="en-US" sz="1800">
                <a:solidFill>
                  <a:srgbClr val="BE9554"/>
                </a:solidFill>
              </a:rPr>
              <a:t>15</a:t>
            </a:r>
            <a:r>
              <a:rPr b="1" i="0" lang="en-US" sz="1800" u="none" cap="none" strike="noStrike">
                <a:solidFill>
                  <a:srgbClr val="BE9554"/>
                </a:solidFill>
                <a:latin typeface="Arial"/>
                <a:ea typeface="Arial"/>
                <a:cs typeface="Arial"/>
                <a:sym typeface="Arial"/>
              </a:rPr>
              <a:t>,000.00 (</a:t>
            </a:r>
            <a:r>
              <a:rPr b="1" lang="en-US" sz="1800">
                <a:solidFill>
                  <a:srgbClr val="BE9554"/>
                </a:solidFill>
              </a:rPr>
              <a:t>Quince</a:t>
            </a:r>
            <a:r>
              <a:rPr b="1" i="0" lang="en-US" sz="1800" u="none" cap="none" strike="noStrike">
                <a:solidFill>
                  <a:srgbClr val="BE9554"/>
                </a:solidFill>
                <a:latin typeface="Arial"/>
                <a:ea typeface="Arial"/>
                <a:cs typeface="Arial"/>
                <a:sym typeface="Arial"/>
              </a:rPr>
              <a:t> mil pesos 00/100 m.m.), por lo que te pedimos que puedas describir el uso que se destinará a ejercer la totalidad de ese recurso en caso de que tu proyecto sea seleccionado, usando la </a:t>
            </a:r>
            <a:r>
              <a:rPr b="1" lang="en-US" sz="1800">
                <a:solidFill>
                  <a:srgbClr val="BE9554"/>
                </a:solidFill>
              </a:rPr>
              <a:t>siguiente</a:t>
            </a:r>
            <a:r>
              <a:rPr b="1" i="0" lang="en-US" sz="1800" u="none" cap="none" strike="noStrike">
                <a:solidFill>
                  <a:srgbClr val="BE9554"/>
                </a:solidFill>
                <a:latin typeface="Arial"/>
                <a:ea typeface="Arial"/>
                <a:cs typeface="Arial"/>
                <a:sym typeface="Arial"/>
              </a:rPr>
              <a:t> tabla de ejemplo y modificando la información de acuerdo a tu proyecto.</a:t>
            </a:r>
            <a:endParaRPr b="1" i="0" sz="1800" u="none" cap="none" strike="noStrike">
              <a:solidFill>
                <a:srgbClr val="BE9554"/>
              </a:solidFill>
              <a:latin typeface="Arial"/>
              <a:ea typeface="Arial"/>
              <a:cs typeface="Arial"/>
              <a:sym typeface="Arial"/>
            </a:endParaRPr>
          </a:p>
        </p:txBody>
      </p:sp>
      <p:graphicFrame>
        <p:nvGraphicFramePr>
          <p:cNvPr id="300" name="Google Shape;300;g3151c6a44ac_0_351"/>
          <p:cNvGraphicFramePr/>
          <p:nvPr/>
        </p:nvGraphicFramePr>
        <p:xfrm>
          <a:off x="493375" y="4679975"/>
          <a:ext cx="3000000" cy="3000000"/>
        </p:xfrm>
        <a:graphic>
          <a:graphicData uri="http://schemas.openxmlformats.org/drawingml/2006/table">
            <a:tbl>
              <a:tblPr>
                <a:noFill/>
                <a:tableStyleId>{3F7BC5D9-81B6-4987-BA9E-80325B03751D}</a:tableStyleId>
              </a:tblPr>
              <a:tblGrid>
                <a:gridCol w="2340425"/>
                <a:gridCol w="2340425"/>
                <a:gridCol w="2340425"/>
                <a:gridCol w="2340425"/>
                <a:gridCol w="2340425"/>
                <a:gridCol w="2340425"/>
                <a:gridCol w="2340425"/>
              </a:tblGrid>
              <a:tr h="381000">
                <a:tc>
                  <a:txBody>
                    <a:bodyPr/>
                    <a:lstStyle/>
                    <a:p>
                      <a:pPr indent="0" lvl="0" marL="0" marR="0" rtl="0" algn="ctr">
                        <a:lnSpc>
                          <a:spcPct val="100000"/>
                        </a:lnSpc>
                        <a:spcBef>
                          <a:spcPts val="0"/>
                        </a:spcBef>
                        <a:spcAft>
                          <a:spcPts val="0"/>
                        </a:spcAft>
                        <a:buClr>
                          <a:schemeClr val="dk1"/>
                        </a:buClr>
                        <a:buSzPts val="1100"/>
                        <a:buFont typeface="Arial"/>
                        <a:buNone/>
                      </a:pPr>
                      <a:r>
                        <a:rPr b="1" lang="en-US" sz="1800" u="none" cap="none" strike="noStrike">
                          <a:solidFill>
                            <a:schemeClr val="dk1"/>
                          </a:solidFill>
                        </a:rPr>
                        <a:t>Insumo, Material, Herramienta o Equipo a Adquirir</a:t>
                      </a:r>
                      <a:endParaRPr b="1" sz="1800" u="none" cap="none" strike="noStrike">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Clr>
                          <a:schemeClr val="dk1"/>
                        </a:buClr>
                        <a:buSzPts val="1100"/>
                        <a:buFont typeface="Arial"/>
                        <a:buNone/>
                      </a:pPr>
                      <a:r>
                        <a:rPr b="1" lang="en-US" sz="1800" u="none" cap="none" strike="noStrike">
                          <a:solidFill>
                            <a:schemeClr val="dk1"/>
                          </a:solidFill>
                        </a:rPr>
                        <a:t>Proveedor</a:t>
                      </a:r>
                      <a:endParaRPr b="1" sz="1800" u="none" cap="none" strike="noStrike">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Clr>
                          <a:schemeClr val="dk1"/>
                        </a:buClr>
                        <a:buSzPts val="1100"/>
                        <a:buFont typeface="Arial"/>
                        <a:buNone/>
                      </a:pPr>
                      <a:r>
                        <a:rPr b="1" lang="en-US" sz="1800" u="none" cap="none" strike="noStrike">
                          <a:solidFill>
                            <a:schemeClr val="dk1"/>
                          </a:solidFill>
                        </a:rPr>
                        <a:t>Unidad de Medida</a:t>
                      </a:r>
                      <a:endParaRPr b="1" sz="1800" u="none" cap="none" strike="noStrike">
                        <a:solidFill>
                          <a:schemeClr val="dk1"/>
                        </a:solidFill>
                      </a:endParaRPr>
                    </a:p>
                    <a:p>
                      <a:pPr indent="0" lvl="0" marL="0" marR="0" rtl="0" algn="ctr">
                        <a:lnSpc>
                          <a:spcPct val="100000"/>
                        </a:lnSpc>
                        <a:spcBef>
                          <a:spcPts val="0"/>
                        </a:spcBef>
                        <a:spcAft>
                          <a:spcPts val="0"/>
                        </a:spcAft>
                        <a:buClr>
                          <a:schemeClr val="dk1"/>
                        </a:buClr>
                        <a:buSzPts val="1100"/>
                        <a:buFont typeface="Arial"/>
                        <a:buNone/>
                      </a:pPr>
                      <a:r>
                        <a:t/>
                      </a:r>
                      <a:endParaRPr b="1" sz="1800" u="none" cap="none" strike="noStrike">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Clr>
                          <a:schemeClr val="dk1"/>
                        </a:buClr>
                        <a:buSzPts val="1100"/>
                        <a:buFont typeface="Arial"/>
                        <a:buNone/>
                      </a:pPr>
                      <a:r>
                        <a:rPr b="1" lang="en-US" sz="1800" u="none" cap="none" strike="noStrike">
                          <a:solidFill>
                            <a:schemeClr val="dk1"/>
                          </a:solidFill>
                        </a:rPr>
                        <a:t>Costo Unitario</a:t>
                      </a:r>
                      <a:endParaRPr b="1" sz="1800" u="none" cap="none" strike="noStrike">
                        <a:solidFill>
                          <a:schemeClr val="dk1"/>
                        </a:solidFill>
                      </a:endParaRPr>
                    </a:p>
                    <a:p>
                      <a:pPr indent="0" lvl="0" marL="0" marR="0" rtl="0" algn="ctr">
                        <a:lnSpc>
                          <a:spcPct val="100000"/>
                        </a:lnSpc>
                        <a:spcBef>
                          <a:spcPts val="0"/>
                        </a:spcBef>
                        <a:spcAft>
                          <a:spcPts val="0"/>
                        </a:spcAft>
                        <a:buClr>
                          <a:schemeClr val="dk1"/>
                        </a:buClr>
                        <a:buSzPts val="1100"/>
                        <a:buFont typeface="Arial"/>
                        <a:buNone/>
                      </a:pPr>
                      <a:r>
                        <a:t/>
                      </a:r>
                      <a:endParaRPr b="1" sz="1800" u="none" cap="none" strike="noStrike">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Clr>
                          <a:schemeClr val="dk1"/>
                        </a:buClr>
                        <a:buSzPts val="1100"/>
                        <a:buFont typeface="Arial"/>
                        <a:buNone/>
                      </a:pPr>
                      <a:r>
                        <a:rPr b="1" lang="en-US" sz="1800" u="none" cap="none" strike="noStrike">
                          <a:solidFill>
                            <a:schemeClr val="dk1"/>
                          </a:solidFill>
                        </a:rPr>
                        <a:t>Cantidad Requerida</a:t>
                      </a:r>
                      <a:endParaRPr b="1" sz="1800" u="none" cap="none" strike="noStrike">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Clr>
                          <a:schemeClr val="dk1"/>
                        </a:buClr>
                        <a:buSzPts val="1100"/>
                        <a:buFont typeface="Arial"/>
                        <a:buNone/>
                      </a:pPr>
                      <a:r>
                        <a:rPr b="1" lang="en-US" sz="1800" u="none" cap="none" strike="noStrike">
                          <a:solidFill>
                            <a:schemeClr val="dk1"/>
                          </a:solidFill>
                        </a:rPr>
                        <a:t>Monto Total de la Adquisición</a:t>
                      </a:r>
                      <a:endParaRPr b="1" sz="1800" u="none" cap="none" strike="noStrike">
                        <a:solidFill>
                          <a:schemeClr val="dk1"/>
                        </a:solidFill>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dk1"/>
                          </a:solidFill>
                        </a:rPr>
                        <a:t>Uso / Justificación</a:t>
                      </a:r>
                      <a:endParaRPr b="1" sz="1800" u="none" cap="none" strike="noStrike">
                        <a:solidFill>
                          <a:schemeClr val="dk1"/>
                        </a:solidFill>
                      </a:endParaRPr>
                    </a:p>
                  </a:txBody>
                  <a:tcPr marT="91425" marB="91425" marR="91425" marL="91425"/>
                </a:tc>
              </a:tr>
              <a:tr h="381000">
                <a:tc>
                  <a:txBody>
                    <a:bodyPr/>
                    <a:lstStyle/>
                    <a:p>
                      <a:pPr indent="0" lvl="0" marL="0" marR="0" rtl="0" algn="l">
                        <a:lnSpc>
                          <a:spcPct val="100000"/>
                        </a:lnSpc>
                        <a:spcBef>
                          <a:spcPts val="0"/>
                        </a:spcBef>
                        <a:spcAft>
                          <a:spcPts val="0"/>
                        </a:spcAft>
                        <a:buClr>
                          <a:schemeClr val="dk1"/>
                        </a:buClr>
                        <a:buSzPts val="1100"/>
                        <a:buFont typeface="Arial"/>
                        <a:buNone/>
                      </a:pPr>
                      <a:r>
                        <a:rPr b="1" lang="en-US">
                          <a:solidFill>
                            <a:srgbClr val="BE9554"/>
                          </a:solidFill>
                        </a:rPr>
                        <a:t>Lámpara LED para mesa de trabajo</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US">
                          <a:solidFill>
                            <a:srgbClr val="BE9554"/>
                          </a:solidFill>
                        </a:rPr>
                        <a:t>Bodega Industrial SA de CV</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US" sz="1400" u="none" cap="none" strike="noStrike">
                          <a:solidFill>
                            <a:srgbClr val="BE9554"/>
                          </a:solidFill>
                        </a:rPr>
                        <a:t>Pieza</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US" sz="1400" u="none" cap="none" strike="noStrike">
                          <a:solidFill>
                            <a:srgbClr val="BE9554"/>
                          </a:solidFill>
                        </a:rPr>
                        <a:t>$</a:t>
                      </a:r>
                      <a:r>
                        <a:rPr b="1" lang="en-US">
                          <a:solidFill>
                            <a:srgbClr val="BE9554"/>
                          </a:solidFill>
                        </a:rPr>
                        <a:t>3</a:t>
                      </a:r>
                      <a:r>
                        <a:rPr b="1" lang="en-US" sz="1400" u="none" cap="none" strike="noStrike">
                          <a:solidFill>
                            <a:srgbClr val="BE9554"/>
                          </a:solidFill>
                        </a:rPr>
                        <a:t>,000.00</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chemeClr val="dk1"/>
                        </a:buClr>
                        <a:buSzPts val="1100"/>
                        <a:buFont typeface="Arial"/>
                        <a:buNone/>
                      </a:pPr>
                      <a:r>
                        <a:rPr b="1" lang="en-US">
                          <a:solidFill>
                            <a:srgbClr val="BE9554"/>
                          </a:solidFill>
                        </a:rPr>
                        <a:t>1</a:t>
                      </a:r>
                      <a:endParaRPr b="1" sz="1400" u="none" cap="none" strike="noStrike">
                        <a:solidFill>
                          <a:srgbClr val="BE9554"/>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US">
                          <a:solidFill>
                            <a:srgbClr val="BE9554"/>
                          </a:solidFill>
                        </a:rPr>
                        <a:t>$3,000.00</a:t>
                      </a:r>
                      <a:endParaRPr b="1">
                        <a:solidFill>
                          <a:srgbClr val="BE9554"/>
                        </a:solidFill>
                      </a:endParaRPr>
                    </a:p>
                    <a:p>
                      <a:pPr indent="0" lvl="0" marL="0" marR="0" rtl="0" algn="l">
                        <a:lnSpc>
                          <a:spcPct val="100000"/>
                        </a:lnSpc>
                        <a:spcBef>
                          <a:spcPts val="0"/>
                        </a:spcBef>
                        <a:spcAft>
                          <a:spcPts val="0"/>
                        </a:spcAft>
                        <a:buClr>
                          <a:schemeClr val="dk1"/>
                        </a:buClr>
                        <a:buSzPts val="1100"/>
                        <a:buFont typeface="Arial"/>
                        <a:buNone/>
                      </a:pPr>
                      <a:r>
                        <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a:solidFill>
                            <a:srgbClr val="BE9554"/>
                          </a:solidFill>
                        </a:rPr>
                        <a:t>Para </a:t>
                      </a:r>
                      <a:r>
                        <a:rPr b="1" lang="en-US">
                          <a:solidFill>
                            <a:srgbClr val="BE9554"/>
                          </a:solidFill>
                        </a:rPr>
                        <a:t>iluminación</a:t>
                      </a:r>
                      <a:r>
                        <a:rPr b="1" lang="en-US">
                          <a:solidFill>
                            <a:srgbClr val="BE9554"/>
                          </a:solidFill>
                        </a:rPr>
                        <a:t> en mesa de trabajo</a:t>
                      </a:r>
                      <a:endParaRPr b="1" sz="1400" u="none" cap="none" strike="noStrike">
                        <a:solidFill>
                          <a:srgbClr val="BE9554"/>
                        </a:solidFill>
                      </a:endParaRPr>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rPr b="1" lang="en-US">
                          <a:solidFill>
                            <a:srgbClr val="BE9554"/>
                          </a:solidFill>
                        </a:rPr>
                        <a:t>Lampara UV para uñas</a:t>
                      </a:r>
                      <a:endParaRPr b="1" sz="1400" u="none" cap="none" strike="noStrike">
                        <a:solidFill>
                          <a:srgbClr val="BE9554"/>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US">
                          <a:solidFill>
                            <a:srgbClr val="BE9554"/>
                          </a:solidFill>
                        </a:rPr>
                        <a:t>Bodega Industrial SA de CV</a:t>
                      </a:r>
                      <a:endParaRPr b="1">
                        <a:solidFill>
                          <a:srgbClr val="BE9554"/>
                        </a:solidFill>
                      </a:endParaRPr>
                    </a:p>
                    <a:p>
                      <a:pPr indent="0" lvl="0" marL="0" marR="0" rtl="0" algn="l">
                        <a:lnSpc>
                          <a:spcPct val="100000"/>
                        </a:lnSpc>
                        <a:spcBef>
                          <a:spcPts val="0"/>
                        </a:spcBef>
                        <a:spcAft>
                          <a:spcPts val="0"/>
                        </a:spcAft>
                        <a:buClr>
                          <a:srgbClr val="000000"/>
                        </a:buClr>
                        <a:buSzPts val="1400"/>
                        <a:buFont typeface="Arial"/>
                        <a:buNone/>
                      </a:pPr>
                      <a:r>
                        <a:t/>
                      </a:r>
                      <a:endParaRPr b="1">
                        <a:solidFill>
                          <a:srgbClr val="BE9554"/>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US">
                          <a:solidFill>
                            <a:srgbClr val="BE9554"/>
                          </a:solidFill>
                        </a:rPr>
                        <a:t>Pieza</a:t>
                      </a:r>
                      <a:endParaRPr b="1">
                        <a:solidFill>
                          <a:srgbClr val="BE9554"/>
                        </a:solidFill>
                      </a:endParaRPr>
                    </a:p>
                    <a:p>
                      <a:pPr indent="0" lvl="0" marL="0" marR="0" rtl="0" algn="l">
                        <a:lnSpc>
                          <a:spcPct val="100000"/>
                        </a:lnSpc>
                        <a:spcBef>
                          <a:spcPts val="0"/>
                        </a:spcBef>
                        <a:spcAft>
                          <a:spcPts val="0"/>
                        </a:spcAft>
                        <a:buClr>
                          <a:srgbClr val="000000"/>
                        </a:buClr>
                        <a:buSzPts val="1400"/>
                        <a:buFont typeface="Arial"/>
                        <a:buNone/>
                      </a:pPr>
                      <a:r>
                        <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solidFill>
                            <a:srgbClr val="BE9554"/>
                          </a:solidFill>
                        </a:rPr>
                        <a:t>$</a:t>
                      </a:r>
                      <a:r>
                        <a:rPr b="1" lang="en-US">
                          <a:solidFill>
                            <a:srgbClr val="BE9554"/>
                          </a:solidFill>
                        </a:rPr>
                        <a:t>3</a:t>
                      </a:r>
                      <a:r>
                        <a:rPr b="1" lang="en-US" sz="1400" u="none" cap="none" strike="noStrike">
                          <a:solidFill>
                            <a:srgbClr val="BE9554"/>
                          </a:solidFill>
                        </a:rPr>
                        <a:t>,000.00</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solidFill>
                            <a:srgbClr val="BE9554"/>
                          </a:solidFill>
                        </a:rPr>
                        <a:t>1</a:t>
                      </a:r>
                      <a:endParaRPr b="1" sz="1400" u="none" cap="none" strike="noStrike">
                        <a:solidFill>
                          <a:srgbClr val="BE9554"/>
                        </a:solidFill>
                      </a:endParaRPr>
                    </a:p>
                  </a:txBody>
                  <a:tcPr marT="91425" marB="91425" marR="91425" marL="91425"/>
                </a:tc>
                <a:tc>
                  <a:txBody>
                    <a:bodyPr/>
                    <a:lstStyle/>
                    <a:p>
                      <a:pPr indent="0" lvl="0" marL="0" rtl="0" algn="l">
                        <a:spcBef>
                          <a:spcPts val="0"/>
                        </a:spcBef>
                        <a:spcAft>
                          <a:spcPts val="0"/>
                        </a:spcAft>
                        <a:buClr>
                          <a:schemeClr val="dk1"/>
                        </a:buClr>
                        <a:buSzPts val="1100"/>
                        <a:buFont typeface="Arial"/>
                        <a:buNone/>
                      </a:pPr>
                      <a:r>
                        <a:rPr b="1" lang="en-US">
                          <a:solidFill>
                            <a:srgbClr val="BE9554"/>
                          </a:solidFill>
                        </a:rPr>
                        <a:t>$3,000.00</a:t>
                      </a:r>
                      <a:endParaRPr b="1">
                        <a:solidFill>
                          <a:srgbClr val="BE9554"/>
                        </a:solidFill>
                      </a:endParaRPr>
                    </a:p>
                    <a:p>
                      <a:pPr indent="0" lvl="0" marL="0" marR="0" rtl="0" algn="l">
                        <a:lnSpc>
                          <a:spcPct val="100000"/>
                        </a:lnSpc>
                        <a:spcBef>
                          <a:spcPts val="0"/>
                        </a:spcBef>
                        <a:spcAft>
                          <a:spcPts val="0"/>
                        </a:spcAft>
                        <a:buClr>
                          <a:srgbClr val="000000"/>
                        </a:buClr>
                        <a:buSzPts val="1400"/>
                        <a:buFont typeface="Arial"/>
                        <a:buNone/>
                      </a:pPr>
                      <a:r>
                        <a:t/>
                      </a:r>
                      <a:endParaRPr b="1">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a:solidFill>
                            <a:srgbClr val="BE9554"/>
                          </a:solidFill>
                        </a:rPr>
                        <a:t>Para tratamiento de esmaltes en uñas</a:t>
                      </a:r>
                      <a:endParaRPr b="1" sz="1400" u="none" cap="none" strike="noStrike">
                        <a:solidFill>
                          <a:srgbClr val="BE9554"/>
                        </a:solidFill>
                      </a:endParaRPr>
                    </a:p>
                  </a:txBody>
                  <a:tcPr marT="91425" marB="91425" marR="91425" marL="91425"/>
                </a:tc>
              </a:tr>
              <a:tr h="381000">
                <a:tc>
                  <a:txBody>
                    <a:bodyPr/>
                    <a:lstStyle/>
                    <a:p>
                      <a:pPr indent="0" lvl="0" marL="0" marR="0" rtl="0" algn="l">
                        <a:lnSpc>
                          <a:spcPct val="100000"/>
                        </a:lnSpc>
                        <a:spcBef>
                          <a:spcPts val="0"/>
                        </a:spcBef>
                        <a:spcAft>
                          <a:spcPts val="0"/>
                        </a:spcAft>
                        <a:buClr>
                          <a:srgbClr val="000000"/>
                        </a:buClr>
                        <a:buSzPts val="1400"/>
                        <a:buFont typeface="Arial"/>
                        <a:buNone/>
                      </a:pPr>
                      <a:r>
                        <a:rPr b="1" lang="en-US">
                          <a:solidFill>
                            <a:srgbClr val="BE9554"/>
                          </a:solidFill>
                        </a:rPr>
                        <a:t>Silla para tratamiento de paciente con mesa </a:t>
                      </a:r>
                      <a:r>
                        <a:rPr b="1" lang="en-US">
                          <a:solidFill>
                            <a:srgbClr val="BE9554"/>
                          </a:solidFill>
                        </a:rPr>
                        <a:t>extendible</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solidFill>
                            <a:srgbClr val="BE9554"/>
                          </a:solidFill>
                        </a:rPr>
                        <a:t>Muebles </a:t>
                      </a:r>
                      <a:r>
                        <a:rPr b="1" lang="en-US">
                          <a:solidFill>
                            <a:srgbClr val="BE9554"/>
                          </a:solidFill>
                        </a:rPr>
                        <a:t>Especializados</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solidFill>
                            <a:srgbClr val="BE9554"/>
                          </a:solidFill>
                        </a:rPr>
                        <a:t>Pieza</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solidFill>
                            <a:srgbClr val="BE9554"/>
                          </a:solidFill>
                        </a:rPr>
                        <a:t>$5,000.00</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a:solidFill>
                            <a:srgbClr val="BE9554"/>
                          </a:solidFill>
                        </a:rPr>
                        <a:t>1</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solidFill>
                            <a:srgbClr val="BE9554"/>
                          </a:solidFill>
                        </a:rPr>
                        <a:t>$</a:t>
                      </a:r>
                      <a:r>
                        <a:rPr b="1" lang="en-US">
                          <a:solidFill>
                            <a:srgbClr val="BE9554"/>
                          </a:solidFill>
                        </a:rPr>
                        <a:t>9</a:t>
                      </a:r>
                      <a:r>
                        <a:rPr b="1" lang="en-US" sz="1400" u="none" cap="none" strike="noStrike">
                          <a:solidFill>
                            <a:srgbClr val="BE9554"/>
                          </a:solidFill>
                        </a:rPr>
                        <a:t>,000.00</a:t>
                      </a:r>
                      <a:endParaRPr b="1" sz="1400" u="none" cap="none" strike="noStrike">
                        <a:solidFill>
                          <a:srgbClr val="BE9554"/>
                        </a:solidFill>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a:solidFill>
                            <a:srgbClr val="BE9554"/>
                          </a:solidFill>
                        </a:rPr>
                        <a:t>Silla reforzada con asientos confort para atención de pacientes</a:t>
                      </a:r>
                      <a:endParaRPr b="1" sz="1400" u="none" cap="none" strike="noStrike">
                        <a:solidFill>
                          <a:srgbClr val="BE9554"/>
                        </a:solidFill>
                      </a:endParaRPr>
                    </a:p>
                  </a:txBody>
                  <a:tcPr marT="91425" marB="91425" marR="91425" marL="91425"/>
                </a:tc>
              </a:tr>
              <a:tr h="381000">
                <a:tc gridSpan="6">
                  <a:txBody>
                    <a:bodyPr/>
                    <a:lstStyle/>
                    <a:p>
                      <a:pPr indent="0" lvl="0" marL="0" marR="0" rtl="0" algn="ctr">
                        <a:lnSpc>
                          <a:spcPct val="100000"/>
                        </a:lnSpc>
                        <a:spcBef>
                          <a:spcPts val="0"/>
                        </a:spcBef>
                        <a:spcAft>
                          <a:spcPts val="0"/>
                        </a:spcAft>
                        <a:buClr>
                          <a:schemeClr val="dk1"/>
                        </a:buClr>
                        <a:buSzPts val="1100"/>
                        <a:buFont typeface="Arial"/>
                        <a:buNone/>
                      </a:pPr>
                      <a:r>
                        <a:rPr b="1" lang="en-US" sz="1800" u="none" cap="none" strike="noStrike">
                          <a:solidFill>
                            <a:schemeClr val="dk1"/>
                          </a:solidFill>
                        </a:rPr>
                        <a:t>Total</a:t>
                      </a:r>
                      <a:endParaRPr b="1" sz="1800" u="none" cap="none" strike="noStrike">
                        <a:solidFill>
                          <a:schemeClr val="dk1"/>
                        </a:solidFill>
                      </a:endParaRPr>
                    </a:p>
                  </a:txBody>
                  <a:tcPr marT="91425" marB="91425" marR="91425" marL="91425"/>
                </a:tc>
                <a:tc hMerge="1"/>
                <a:tc hMerge="1"/>
                <a:tc hMerge="1"/>
                <a:tc hMerge="1"/>
                <a:tc hMerge="1"/>
                <a:tc>
                  <a:txBody>
                    <a:bodyPr/>
                    <a:lstStyle/>
                    <a:p>
                      <a:pPr indent="0" lvl="0" marL="0" marR="0" rtl="0" algn="ctr">
                        <a:lnSpc>
                          <a:spcPct val="100000"/>
                        </a:lnSpc>
                        <a:spcBef>
                          <a:spcPts val="0"/>
                        </a:spcBef>
                        <a:spcAft>
                          <a:spcPts val="0"/>
                        </a:spcAft>
                        <a:buClr>
                          <a:srgbClr val="000000"/>
                        </a:buClr>
                        <a:buSzPts val="1800"/>
                        <a:buFont typeface="Arial"/>
                        <a:buNone/>
                      </a:pPr>
                      <a:r>
                        <a:rPr b="1" lang="en-US" sz="1800" u="none" cap="none" strike="noStrike">
                          <a:solidFill>
                            <a:schemeClr val="dk1"/>
                          </a:solidFill>
                        </a:rPr>
                        <a:t>$</a:t>
                      </a:r>
                      <a:r>
                        <a:rPr b="1" lang="en-US" sz="1800">
                          <a:solidFill>
                            <a:schemeClr val="dk1"/>
                          </a:solidFill>
                        </a:rPr>
                        <a:t>15</a:t>
                      </a:r>
                      <a:r>
                        <a:rPr b="1" lang="en-US" sz="1800" u="none" cap="none" strike="noStrike">
                          <a:solidFill>
                            <a:schemeClr val="dk1"/>
                          </a:solidFill>
                        </a:rPr>
                        <a:t>,000.00</a:t>
                      </a:r>
                      <a:endParaRPr b="1" sz="1800" u="none" cap="none" strike="noStrike">
                        <a:solidFill>
                          <a:schemeClr val="dk1"/>
                        </a:solidFill>
                      </a:endParaRPr>
                    </a:p>
                  </a:txBody>
                  <a:tcPr marT="91425" marB="91425" marR="91425" marL="91425"/>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grpSp>
        <p:nvGrpSpPr>
          <p:cNvPr id="305" name="Google Shape;305;g3151c6a44ac_0_365"/>
          <p:cNvGrpSpPr/>
          <p:nvPr/>
        </p:nvGrpSpPr>
        <p:grpSpPr>
          <a:xfrm>
            <a:off x="0" y="8261299"/>
            <a:ext cx="18288004" cy="2026284"/>
            <a:chOff x="0" y="8261299"/>
            <a:chExt cx="18288004" cy="2026284"/>
          </a:xfrm>
        </p:grpSpPr>
        <p:sp>
          <p:nvSpPr>
            <p:cNvPr id="306" name="Google Shape;306;g3151c6a44ac_0_365"/>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07" name="Google Shape;307;g3151c6a44ac_0_365"/>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08" name="Google Shape;308;g3151c6a44ac_0_365"/>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09" name="Google Shape;309;g3151c6a44ac_0_365"/>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10" name="Google Shape;310;g3151c6a44ac_0_365"/>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1" name="Google Shape;311;g3151c6a44ac_0_365"/>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12" name="Google Shape;312;g3151c6a44ac_0_365"/>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Objeto del Gasto</a:t>
            </a:r>
            <a:endParaRPr b="0" i="0" sz="2800" u="none" cap="none" strike="noStrike">
              <a:solidFill>
                <a:schemeClr val="dk1"/>
              </a:solidFill>
              <a:latin typeface="Tahoma"/>
              <a:ea typeface="Tahoma"/>
              <a:cs typeface="Tahoma"/>
              <a:sym typeface="Tahoma"/>
            </a:endParaRPr>
          </a:p>
        </p:txBody>
      </p:sp>
      <p:sp>
        <p:nvSpPr>
          <p:cNvPr id="313" name="Google Shape;313;g3151c6a44ac_0_365"/>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11.1 Cotizaciones</a:t>
            </a:r>
            <a:endParaRPr b="0" i="0" sz="4000" u="none" cap="none" strike="noStrike">
              <a:solidFill>
                <a:schemeClr val="dk1"/>
              </a:solidFill>
              <a:latin typeface="Tahoma"/>
              <a:ea typeface="Tahoma"/>
              <a:cs typeface="Tahoma"/>
              <a:sym typeface="Tahoma"/>
            </a:endParaRPr>
          </a:p>
        </p:txBody>
      </p:sp>
      <p:sp>
        <p:nvSpPr>
          <p:cNvPr id="314" name="Google Shape;314;g3151c6a44ac_0_365"/>
          <p:cNvSpPr txBox="1"/>
          <p:nvPr/>
        </p:nvSpPr>
        <p:spPr>
          <a:xfrm>
            <a:off x="493375" y="2276125"/>
            <a:ext cx="16670400" cy="14898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Deberás presentar cotizaciones (</a:t>
            </a:r>
            <a:r>
              <a:rPr b="1" lang="en-US" sz="2400">
                <a:solidFill>
                  <a:srgbClr val="BE9554"/>
                </a:solidFill>
              </a:rPr>
              <a:t>cotización oficial por un proveedor fijo</a:t>
            </a:r>
            <a:r>
              <a:rPr b="1" i="0" lang="en-US" sz="2400" u="none" cap="none" strike="noStrike">
                <a:solidFill>
                  <a:srgbClr val="BE9554"/>
                </a:solidFill>
                <a:latin typeface="Arial"/>
                <a:ea typeface="Arial"/>
                <a:cs typeface="Arial"/>
                <a:sym typeface="Arial"/>
              </a:rPr>
              <a:t>, capturas de pantalla de cotizaciones en páginas web oficiales y/o cartas de intención de compra con montos definidos) respecto de lo que presentaste en la tabla del punto 11. Financiamiento.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grpSp>
        <p:nvGrpSpPr>
          <p:cNvPr id="319" name="Google Shape;319;g3151c6a44ac_0_379"/>
          <p:cNvGrpSpPr/>
          <p:nvPr/>
        </p:nvGrpSpPr>
        <p:grpSpPr>
          <a:xfrm>
            <a:off x="0" y="8261299"/>
            <a:ext cx="18288004" cy="2026284"/>
            <a:chOff x="0" y="8261299"/>
            <a:chExt cx="18288004" cy="2026284"/>
          </a:xfrm>
        </p:grpSpPr>
        <p:sp>
          <p:nvSpPr>
            <p:cNvPr id="320" name="Google Shape;320;g3151c6a44ac_0_379"/>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1" name="Google Shape;321;g3151c6a44ac_0_379"/>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2" name="Google Shape;322;g3151c6a44ac_0_379"/>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3" name="Google Shape;323;g3151c6a44ac_0_379"/>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24" name="Google Shape;324;g3151c6a44ac_0_379"/>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5" name="Google Shape;325;g3151c6a44ac_0_379"/>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26" name="Google Shape;326;g3151c6a44ac_0_379"/>
          <p:cNvSpPr txBox="1"/>
          <p:nvPr/>
        </p:nvSpPr>
        <p:spPr>
          <a:xfrm>
            <a:off x="6028650" y="4415850"/>
            <a:ext cx="55887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i="0" lang="en-US" sz="7000" u="none" cap="none" strike="noStrike">
                <a:solidFill>
                  <a:srgbClr val="BE9554"/>
                </a:solidFill>
                <a:latin typeface="Arial"/>
                <a:ea typeface="Arial"/>
                <a:cs typeface="Arial"/>
                <a:sym typeface="Arial"/>
              </a:rPr>
              <a:t>Información Adicional</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64" name="Shape 64"/>
        <p:cNvGrpSpPr/>
        <p:nvPr/>
      </p:nvGrpSpPr>
      <p:grpSpPr>
        <a:xfrm>
          <a:off x="0" y="0"/>
          <a:ext cx="0" cy="0"/>
          <a:chOff x="0" y="0"/>
          <a:chExt cx="0" cy="0"/>
        </a:xfrm>
      </p:grpSpPr>
      <p:sp>
        <p:nvSpPr>
          <p:cNvPr id="65" name="Google Shape;65;g3151c6a44ac_0_305"/>
          <p:cNvSpPr/>
          <p:nvPr/>
        </p:nvSpPr>
        <p:spPr>
          <a:xfrm>
            <a:off x="0" y="0"/>
            <a:ext cx="18288000" cy="1651000"/>
          </a:xfrm>
          <a:custGeom>
            <a:rect b="b" l="l" r="r" t="t"/>
            <a:pathLst>
              <a:path extrusionOk="0" h="1651000" w="18288000">
                <a:moveTo>
                  <a:pt x="0" y="1650463"/>
                </a:moveTo>
                <a:lnTo>
                  <a:pt x="18287998" y="1650463"/>
                </a:lnTo>
                <a:lnTo>
                  <a:pt x="18287998" y="0"/>
                </a:lnTo>
                <a:lnTo>
                  <a:pt x="0" y="0"/>
                </a:lnTo>
                <a:lnTo>
                  <a:pt x="0" y="1650463"/>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6" name="Google Shape;66;g3151c6a44ac_0_305"/>
          <p:cNvSpPr/>
          <p:nvPr/>
        </p:nvSpPr>
        <p:spPr>
          <a:xfrm>
            <a:off x="0" y="1755237"/>
            <a:ext cx="18288000" cy="6734809"/>
          </a:xfrm>
          <a:custGeom>
            <a:rect b="b" l="l" r="r" t="t"/>
            <a:pathLst>
              <a:path extrusionOk="0" h="6734809" w="18288000">
                <a:moveTo>
                  <a:pt x="0" y="6734550"/>
                </a:moveTo>
                <a:lnTo>
                  <a:pt x="18287998" y="6734550"/>
                </a:lnTo>
                <a:lnTo>
                  <a:pt x="18287998" y="0"/>
                </a:lnTo>
                <a:lnTo>
                  <a:pt x="0" y="0"/>
                </a:lnTo>
                <a:lnTo>
                  <a:pt x="0" y="6734550"/>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7" name="Google Shape;67;g3151c6a44ac_0_305"/>
          <p:cNvSpPr/>
          <p:nvPr/>
        </p:nvSpPr>
        <p:spPr>
          <a:xfrm>
            <a:off x="0" y="10223783"/>
            <a:ext cx="18288000" cy="63500"/>
          </a:xfrm>
          <a:custGeom>
            <a:rect b="b" l="l" r="r" t="t"/>
            <a:pathLst>
              <a:path extrusionOk="0" h="63500" w="18288000">
                <a:moveTo>
                  <a:pt x="0" y="63215"/>
                </a:moveTo>
                <a:lnTo>
                  <a:pt x="18287998" y="63215"/>
                </a:lnTo>
                <a:lnTo>
                  <a:pt x="18287998" y="0"/>
                </a:lnTo>
                <a:lnTo>
                  <a:pt x="0" y="0"/>
                </a:lnTo>
                <a:lnTo>
                  <a:pt x="0" y="63215"/>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68" name="Google Shape;68;g3151c6a44ac_0_305"/>
          <p:cNvSpPr/>
          <p:nvPr/>
        </p:nvSpPr>
        <p:spPr>
          <a:xfrm>
            <a:off x="0" y="1650463"/>
            <a:ext cx="18288000" cy="104775"/>
          </a:xfrm>
          <a:custGeom>
            <a:rect b="b" l="l" r="r" t="t"/>
            <a:pathLst>
              <a:path extrusionOk="0" h="104775" w="18288000">
                <a:moveTo>
                  <a:pt x="0" y="0"/>
                </a:moveTo>
                <a:lnTo>
                  <a:pt x="18287999" y="0"/>
                </a:lnTo>
                <a:lnTo>
                  <a:pt x="18287999" y="104774"/>
                </a:lnTo>
                <a:lnTo>
                  <a:pt x="0" y="104774"/>
                </a:lnTo>
                <a:lnTo>
                  <a:pt x="0" y="0"/>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69" name="Google Shape;69;g3151c6a44ac_0_305"/>
          <p:cNvGrpSpPr/>
          <p:nvPr/>
        </p:nvGrpSpPr>
        <p:grpSpPr>
          <a:xfrm>
            <a:off x="0" y="0"/>
            <a:ext cx="18288163" cy="326390"/>
            <a:chOff x="0" y="0"/>
            <a:chExt cx="18288163" cy="326390"/>
          </a:xfrm>
        </p:grpSpPr>
        <p:sp>
          <p:nvSpPr>
            <p:cNvPr id="70" name="Google Shape;70;g3151c6a44ac_0_305"/>
            <p:cNvSpPr/>
            <p:nvPr/>
          </p:nvSpPr>
          <p:spPr>
            <a:xfrm>
              <a:off x="1723554" y="0"/>
              <a:ext cx="16564609" cy="326390"/>
            </a:xfrm>
            <a:custGeom>
              <a:rect b="b" l="l" r="r" t="t"/>
              <a:pathLst>
                <a:path extrusionOk="0" h="326390" w="16564609">
                  <a:moveTo>
                    <a:pt x="16557823" y="326352"/>
                  </a:moveTo>
                  <a:lnTo>
                    <a:pt x="0" y="0"/>
                  </a:lnTo>
                  <a:lnTo>
                    <a:pt x="16564255" y="0"/>
                  </a:lnTo>
                  <a:lnTo>
                    <a:pt x="16557823" y="326352"/>
                  </a:lnTo>
                  <a:close/>
                </a:path>
              </a:pathLst>
            </a:custGeom>
            <a:solidFill>
              <a:srgbClr val="600724">
                <a:alpha val="48235"/>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71" name="Google Shape;71;g3151c6a44ac_0_305"/>
            <p:cNvSpPr/>
            <p:nvPr/>
          </p:nvSpPr>
          <p:spPr>
            <a:xfrm>
              <a:off x="0" y="0"/>
              <a:ext cx="14842489" cy="294005"/>
            </a:xfrm>
            <a:custGeom>
              <a:rect b="b" l="l" r="r" t="t"/>
              <a:pathLst>
                <a:path extrusionOk="0" h="294005" w="14842489">
                  <a:moveTo>
                    <a:pt x="14841871" y="0"/>
                  </a:moveTo>
                  <a:lnTo>
                    <a:pt x="0" y="293498"/>
                  </a:lnTo>
                  <a:lnTo>
                    <a:pt x="0" y="0"/>
                  </a:lnTo>
                  <a:lnTo>
                    <a:pt x="14841871" y="0"/>
                  </a:lnTo>
                  <a:close/>
                </a:path>
              </a:pathLst>
            </a:custGeom>
            <a:solidFill>
              <a:srgbClr val="BE9554">
                <a:alpha val="2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72" name="Google Shape;72;g3151c6a44ac_0_305"/>
          <p:cNvSpPr txBox="1"/>
          <p:nvPr/>
        </p:nvSpPr>
        <p:spPr>
          <a:xfrm>
            <a:off x="1095675" y="2161801"/>
            <a:ext cx="16402200" cy="7133400"/>
          </a:xfrm>
          <a:prstGeom prst="rect">
            <a:avLst/>
          </a:prstGeom>
          <a:noFill/>
          <a:ln>
            <a:noFill/>
          </a:ln>
        </p:spPr>
        <p:txBody>
          <a:bodyPr anchorCtr="0" anchor="t" bIns="0" lIns="0" spcFirstLastPara="1" rIns="0" wrap="square" tIns="12700">
            <a:spAutoFit/>
          </a:bodyPr>
          <a:lstStyle/>
          <a:p>
            <a:pPr indent="0" lvl="0" marL="0" marR="5080" rtl="0" algn="just">
              <a:lnSpc>
                <a:spcPct val="114599"/>
              </a:lnSpc>
              <a:spcBef>
                <a:spcPts val="0"/>
              </a:spcBef>
              <a:spcAft>
                <a:spcPts val="0"/>
              </a:spcAft>
              <a:buClr>
                <a:schemeClr val="dk1"/>
              </a:buClr>
              <a:buSzPts val="1100"/>
              <a:buFont typeface="Arial"/>
              <a:buNone/>
            </a:pPr>
            <a:r>
              <a:rPr b="1" i="0" lang="en-US" sz="3400" u="none" cap="none" strike="noStrike">
                <a:solidFill>
                  <a:srgbClr val="252F3A"/>
                </a:solidFill>
                <a:latin typeface="Arial"/>
                <a:ea typeface="Arial"/>
                <a:cs typeface="Arial"/>
                <a:sym typeface="Arial"/>
              </a:rPr>
              <a:t>El presente documento, ha sido elaborado en colaboración con aliados estratégicos del Instituto Sudcaliforniano de la Juventud, a fin de servirte de apoyo y guía para la presentación de tu Plan de Negocios para postular tu emprendimiento a la Convocatoria Fabricando Emprendedores 2024.</a:t>
            </a:r>
            <a:endParaRPr b="1" i="0" sz="34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t/>
            </a:r>
            <a:endParaRPr b="1" i="0" sz="34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rPr b="1" i="0" lang="en-US" sz="3400" u="none" cap="none" strike="noStrike">
                <a:solidFill>
                  <a:srgbClr val="252F3A"/>
                </a:solidFill>
                <a:latin typeface="Arial"/>
                <a:ea typeface="Arial"/>
                <a:cs typeface="Arial"/>
                <a:sym typeface="Arial"/>
              </a:rPr>
              <a:t>Esperamos que esta guía te sirva de apoyo para identificar las necesidades y requerimientos que necesita tu emprendimiento para poder seguir creciendo, y que con esta metodología que hemos recopilado de distintas fuentes de información pública, pueda servirte para realizar un análisis y mejorar la toma de decisiones para que sigas creciendo y mejorando como emprendedor y/o emprendedora en Baja California Sur.</a:t>
            </a:r>
            <a:endParaRPr b="1" i="0" sz="34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t/>
            </a:r>
            <a:endParaRPr b="1" i="0" sz="3400" u="none" cap="none" strike="noStrike">
              <a:solidFill>
                <a:srgbClr val="252F3A"/>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grpSp>
        <p:nvGrpSpPr>
          <p:cNvPr id="331" name="Google Shape;331;g3151c6a44ac_0_390"/>
          <p:cNvGrpSpPr/>
          <p:nvPr/>
        </p:nvGrpSpPr>
        <p:grpSpPr>
          <a:xfrm>
            <a:off x="0" y="8261299"/>
            <a:ext cx="18288004" cy="2026284"/>
            <a:chOff x="0" y="8261299"/>
            <a:chExt cx="18288004" cy="2026284"/>
          </a:xfrm>
        </p:grpSpPr>
        <p:sp>
          <p:nvSpPr>
            <p:cNvPr id="332" name="Google Shape;332;g3151c6a44ac_0_390"/>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3" name="Google Shape;333;g3151c6a44ac_0_390"/>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4" name="Google Shape;334;g3151c6a44ac_0_390"/>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5" name="Google Shape;335;g3151c6a44ac_0_390"/>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36" name="Google Shape;336;g3151c6a44ac_0_3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7" name="Google Shape;337;g3151c6a44ac_0_390"/>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38" name="Google Shape;338;g3151c6a44ac_0_390"/>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Fotografías del Emprendimiento</a:t>
            </a:r>
            <a:endParaRPr b="0" i="0" sz="2800" u="none" cap="none" strike="noStrike">
              <a:solidFill>
                <a:schemeClr val="dk1"/>
              </a:solidFill>
              <a:latin typeface="Tahoma"/>
              <a:ea typeface="Tahoma"/>
              <a:cs typeface="Tahoma"/>
              <a:sym typeface="Tahoma"/>
            </a:endParaRPr>
          </a:p>
        </p:txBody>
      </p:sp>
      <p:sp>
        <p:nvSpPr>
          <p:cNvPr id="339" name="Google Shape;339;g3151c6a44ac_0_390"/>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12. Información Adicional</a:t>
            </a:r>
            <a:endParaRPr b="0" i="0" sz="4000" u="none" cap="none" strike="noStrike">
              <a:solidFill>
                <a:schemeClr val="dk1"/>
              </a:solidFill>
              <a:latin typeface="Tahoma"/>
              <a:ea typeface="Tahoma"/>
              <a:cs typeface="Tahoma"/>
              <a:sym typeface="Tahoma"/>
            </a:endParaRPr>
          </a:p>
        </p:txBody>
      </p:sp>
      <p:sp>
        <p:nvSpPr>
          <p:cNvPr id="340" name="Google Shape;340;g3151c6a44ac_0_390"/>
          <p:cNvSpPr txBox="1"/>
          <p:nvPr/>
        </p:nvSpPr>
        <p:spPr>
          <a:xfrm>
            <a:off x="493375" y="2276125"/>
            <a:ext cx="16670400" cy="25980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Deberás presentar fotografías de las actividades de tu emprendimiento, el número de estas es opcional, por lo que se sugiere presentar fotografías de las instalaciones, del equipo de trabajo, socios y/o socias del emprendimiento, con clientes, de los productos y/o servicios que se ofrecen, en stands informativos o ferias de emprendedores, etc.</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De igual manera, si tienes alguna información adicional que quisieras expresar, por favor escríblela.</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344" name="Shape 344"/>
        <p:cNvGrpSpPr/>
        <p:nvPr/>
      </p:nvGrpSpPr>
      <p:grpSpPr>
        <a:xfrm>
          <a:off x="0" y="0"/>
          <a:ext cx="0" cy="0"/>
          <a:chOff x="0" y="0"/>
          <a:chExt cx="0" cy="0"/>
        </a:xfrm>
      </p:grpSpPr>
      <p:sp>
        <p:nvSpPr>
          <p:cNvPr id="345" name="Google Shape;345;g3151c6a44ac_0_416"/>
          <p:cNvSpPr/>
          <p:nvPr/>
        </p:nvSpPr>
        <p:spPr>
          <a:xfrm>
            <a:off x="0" y="0"/>
            <a:ext cx="18288000" cy="1651000"/>
          </a:xfrm>
          <a:custGeom>
            <a:rect b="b" l="l" r="r" t="t"/>
            <a:pathLst>
              <a:path extrusionOk="0" h="1651000" w="18288000">
                <a:moveTo>
                  <a:pt x="0" y="1650463"/>
                </a:moveTo>
                <a:lnTo>
                  <a:pt x="18287998" y="1650463"/>
                </a:lnTo>
                <a:lnTo>
                  <a:pt x="18287998" y="0"/>
                </a:lnTo>
                <a:lnTo>
                  <a:pt x="0" y="0"/>
                </a:lnTo>
                <a:lnTo>
                  <a:pt x="0" y="1650463"/>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46" name="Google Shape;346;g3151c6a44ac_0_416"/>
          <p:cNvSpPr/>
          <p:nvPr/>
        </p:nvSpPr>
        <p:spPr>
          <a:xfrm>
            <a:off x="0" y="1755237"/>
            <a:ext cx="18288000" cy="6734809"/>
          </a:xfrm>
          <a:custGeom>
            <a:rect b="b" l="l" r="r" t="t"/>
            <a:pathLst>
              <a:path extrusionOk="0" h="6734809" w="18288000">
                <a:moveTo>
                  <a:pt x="0" y="6734550"/>
                </a:moveTo>
                <a:lnTo>
                  <a:pt x="18287998" y="6734550"/>
                </a:lnTo>
                <a:lnTo>
                  <a:pt x="18287998" y="0"/>
                </a:lnTo>
                <a:lnTo>
                  <a:pt x="0" y="0"/>
                </a:lnTo>
                <a:lnTo>
                  <a:pt x="0" y="6734550"/>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47" name="Google Shape;347;g3151c6a44ac_0_416"/>
          <p:cNvSpPr/>
          <p:nvPr/>
        </p:nvSpPr>
        <p:spPr>
          <a:xfrm>
            <a:off x="0" y="10223783"/>
            <a:ext cx="18288000" cy="63500"/>
          </a:xfrm>
          <a:custGeom>
            <a:rect b="b" l="l" r="r" t="t"/>
            <a:pathLst>
              <a:path extrusionOk="0" h="63500" w="18288000">
                <a:moveTo>
                  <a:pt x="0" y="63215"/>
                </a:moveTo>
                <a:lnTo>
                  <a:pt x="18287998" y="63215"/>
                </a:lnTo>
                <a:lnTo>
                  <a:pt x="18287998" y="0"/>
                </a:lnTo>
                <a:lnTo>
                  <a:pt x="0" y="0"/>
                </a:lnTo>
                <a:lnTo>
                  <a:pt x="0" y="63215"/>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48" name="Google Shape;348;g3151c6a44ac_0_416"/>
          <p:cNvSpPr/>
          <p:nvPr/>
        </p:nvSpPr>
        <p:spPr>
          <a:xfrm>
            <a:off x="0" y="1650463"/>
            <a:ext cx="18288000" cy="104775"/>
          </a:xfrm>
          <a:custGeom>
            <a:rect b="b" l="l" r="r" t="t"/>
            <a:pathLst>
              <a:path extrusionOk="0" h="104775" w="18288000">
                <a:moveTo>
                  <a:pt x="0" y="0"/>
                </a:moveTo>
                <a:lnTo>
                  <a:pt x="18287999" y="0"/>
                </a:lnTo>
                <a:lnTo>
                  <a:pt x="18287999" y="104774"/>
                </a:lnTo>
                <a:lnTo>
                  <a:pt x="0" y="104774"/>
                </a:lnTo>
                <a:lnTo>
                  <a:pt x="0" y="0"/>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349" name="Google Shape;349;g3151c6a44ac_0_416"/>
          <p:cNvGrpSpPr/>
          <p:nvPr/>
        </p:nvGrpSpPr>
        <p:grpSpPr>
          <a:xfrm>
            <a:off x="0" y="0"/>
            <a:ext cx="18288163" cy="326390"/>
            <a:chOff x="0" y="0"/>
            <a:chExt cx="18288163" cy="326390"/>
          </a:xfrm>
        </p:grpSpPr>
        <p:sp>
          <p:nvSpPr>
            <p:cNvPr id="350" name="Google Shape;350;g3151c6a44ac_0_416"/>
            <p:cNvSpPr/>
            <p:nvPr/>
          </p:nvSpPr>
          <p:spPr>
            <a:xfrm>
              <a:off x="1723554" y="0"/>
              <a:ext cx="16564609" cy="326390"/>
            </a:xfrm>
            <a:custGeom>
              <a:rect b="b" l="l" r="r" t="t"/>
              <a:pathLst>
                <a:path extrusionOk="0" h="326390" w="16564609">
                  <a:moveTo>
                    <a:pt x="16557823" y="326352"/>
                  </a:moveTo>
                  <a:lnTo>
                    <a:pt x="0" y="0"/>
                  </a:lnTo>
                  <a:lnTo>
                    <a:pt x="16564255" y="0"/>
                  </a:lnTo>
                  <a:lnTo>
                    <a:pt x="16557823" y="326352"/>
                  </a:lnTo>
                  <a:close/>
                </a:path>
              </a:pathLst>
            </a:custGeom>
            <a:solidFill>
              <a:srgbClr val="600724">
                <a:alpha val="48235"/>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351" name="Google Shape;351;g3151c6a44ac_0_416"/>
            <p:cNvSpPr/>
            <p:nvPr/>
          </p:nvSpPr>
          <p:spPr>
            <a:xfrm>
              <a:off x="0" y="0"/>
              <a:ext cx="14842489" cy="294005"/>
            </a:xfrm>
            <a:custGeom>
              <a:rect b="b" l="l" r="r" t="t"/>
              <a:pathLst>
                <a:path extrusionOk="0" h="294005" w="14842489">
                  <a:moveTo>
                    <a:pt x="14841871" y="0"/>
                  </a:moveTo>
                  <a:lnTo>
                    <a:pt x="0" y="293498"/>
                  </a:lnTo>
                  <a:lnTo>
                    <a:pt x="0" y="0"/>
                  </a:lnTo>
                  <a:lnTo>
                    <a:pt x="14841871" y="0"/>
                  </a:lnTo>
                  <a:close/>
                </a:path>
              </a:pathLst>
            </a:custGeom>
            <a:solidFill>
              <a:srgbClr val="BE9554">
                <a:alpha val="2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352" name="Google Shape;352;g3151c6a44ac_0_416"/>
          <p:cNvSpPr txBox="1"/>
          <p:nvPr/>
        </p:nvSpPr>
        <p:spPr>
          <a:xfrm>
            <a:off x="1117425" y="1879076"/>
            <a:ext cx="16402200" cy="4179000"/>
          </a:xfrm>
          <a:prstGeom prst="rect">
            <a:avLst/>
          </a:prstGeom>
          <a:noFill/>
          <a:ln>
            <a:noFill/>
          </a:ln>
        </p:spPr>
        <p:txBody>
          <a:bodyPr anchorCtr="0" anchor="t" bIns="0" lIns="0" spcFirstLastPara="1" rIns="0" wrap="square" tIns="12700">
            <a:spAutoFit/>
          </a:bodyPr>
          <a:lstStyle/>
          <a:p>
            <a:pPr indent="0" lvl="0" marL="0" marR="5080" rtl="0" algn="ctr">
              <a:lnSpc>
                <a:spcPct val="114599"/>
              </a:lnSpc>
              <a:spcBef>
                <a:spcPts val="0"/>
              </a:spcBef>
              <a:spcAft>
                <a:spcPts val="0"/>
              </a:spcAft>
              <a:buClr>
                <a:schemeClr val="dk1"/>
              </a:buClr>
              <a:buSzPts val="1100"/>
              <a:buFont typeface="Arial"/>
              <a:buNone/>
            </a:pPr>
            <a:r>
              <a:rPr b="1" i="0" lang="en-US" sz="3000" u="none" cap="none" strike="noStrike">
                <a:solidFill>
                  <a:srgbClr val="252F3A"/>
                </a:solidFill>
                <a:latin typeface="Arial"/>
                <a:ea typeface="Arial"/>
                <a:cs typeface="Arial"/>
                <a:sym typeface="Arial"/>
              </a:rPr>
              <a:t>El Instituto Sudcaliforniano de la Juventud junto con las y los Aliados de esta Convocatoria, ¡te deseamos el mejor de los éxitos al presentar la información de tu proyecto!</a:t>
            </a:r>
            <a:endParaRPr b="1" i="0" sz="3000" u="none" cap="none" strike="noStrike">
              <a:solidFill>
                <a:srgbClr val="252F3A"/>
              </a:solidFill>
              <a:latin typeface="Arial"/>
              <a:ea typeface="Arial"/>
              <a:cs typeface="Arial"/>
              <a:sym typeface="Arial"/>
            </a:endParaRPr>
          </a:p>
          <a:p>
            <a:pPr indent="0" lvl="0" marL="0" marR="5080" rtl="0" algn="ctr">
              <a:lnSpc>
                <a:spcPct val="114599"/>
              </a:lnSpc>
              <a:spcBef>
                <a:spcPts val="0"/>
              </a:spcBef>
              <a:spcAft>
                <a:spcPts val="0"/>
              </a:spcAft>
              <a:buClr>
                <a:schemeClr val="dk1"/>
              </a:buClr>
              <a:buSzPts val="1100"/>
              <a:buFont typeface="Arial"/>
              <a:buNone/>
            </a:pPr>
            <a:r>
              <a:t/>
            </a:r>
            <a:endParaRPr b="1" i="0" sz="3000" u="none" cap="none" strike="noStrike">
              <a:solidFill>
                <a:srgbClr val="252F3A"/>
              </a:solidFill>
              <a:latin typeface="Arial"/>
              <a:ea typeface="Arial"/>
              <a:cs typeface="Arial"/>
              <a:sym typeface="Arial"/>
            </a:endParaRPr>
          </a:p>
          <a:p>
            <a:pPr indent="0" lvl="0" marL="0" marR="5080" rtl="0" algn="ctr">
              <a:lnSpc>
                <a:spcPct val="114599"/>
              </a:lnSpc>
              <a:spcBef>
                <a:spcPts val="0"/>
              </a:spcBef>
              <a:spcAft>
                <a:spcPts val="0"/>
              </a:spcAft>
              <a:buClr>
                <a:schemeClr val="dk1"/>
              </a:buClr>
              <a:buSzPts val="1100"/>
              <a:buFont typeface="Arial"/>
              <a:buNone/>
            </a:pPr>
            <a:r>
              <a:rPr b="1" i="0" lang="en-US" sz="3000" u="none" cap="none" strike="noStrike">
                <a:solidFill>
                  <a:srgbClr val="252F3A"/>
                </a:solidFill>
                <a:latin typeface="Arial"/>
                <a:ea typeface="Arial"/>
                <a:cs typeface="Arial"/>
                <a:sym typeface="Arial"/>
              </a:rPr>
              <a:t>Para cualquier duda y/o aclaración, no olvides consultar la Convocatoria completa en nuestra página web, así como datos de contactos dentro de la misma.</a:t>
            </a:r>
            <a:endParaRPr b="1" i="0" sz="30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t/>
            </a:r>
            <a:endParaRPr b="1" i="0" sz="30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t/>
            </a:r>
            <a:endParaRPr b="1" i="0" sz="3000" u="none" cap="none" strike="noStrike">
              <a:solidFill>
                <a:srgbClr val="252F3A"/>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spTree>
      <p:nvGrpSpPr>
        <p:cNvPr id="76" name="Shape 76"/>
        <p:cNvGrpSpPr/>
        <p:nvPr/>
      </p:nvGrpSpPr>
      <p:grpSpPr>
        <a:xfrm>
          <a:off x="0" y="0"/>
          <a:ext cx="0" cy="0"/>
          <a:chOff x="0" y="0"/>
          <a:chExt cx="0" cy="0"/>
        </a:xfrm>
      </p:grpSpPr>
      <p:sp>
        <p:nvSpPr>
          <p:cNvPr id="77" name="Google Shape;77;g3151c6a44ac_0_319"/>
          <p:cNvSpPr/>
          <p:nvPr/>
        </p:nvSpPr>
        <p:spPr>
          <a:xfrm>
            <a:off x="0" y="0"/>
            <a:ext cx="18288000" cy="1651000"/>
          </a:xfrm>
          <a:custGeom>
            <a:rect b="b" l="l" r="r" t="t"/>
            <a:pathLst>
              <a:path extrusionOk="0" h="1651000" w="18288000">
                <a:moveTo>
                  <a:pt x="0" y="1650463"/>
                </a:moveTo>
                <a:lnTo>
                  <a:pt x="18287998" y="1650463"/>
                </a:lnTo>
                <a:lnTo>
                  <a:pt x="18287998" y="0"/>
                </a:lnTo>
                <a:lnTo>
                  <a:pt x="0" y="0"/>
                </a:lnTo>
                <a:lnTo>
                  <a:pt x="0" y="1650463"/>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78" name="Google Shape;78;g3151c6a44ac_0_319"/>
          <p:cNvSpPr/>
          <p:nvPr/>
        </p:nvSpPr>
        <p:spPr>
          <a:xfrm>
            <a:off x="0" y="1755237"/>
            <a:ext cx="18288000" cy="6734809"/>
          </a:xfrm>
          <a:custGeom>
            <a:rect b="b" l="l" r="r" t="t"/>
            <a:pathLst>
              <a:path extrusionOk="0" h="6734809" w="18288000">
                <a:moveTo>
                  <a:pt x="0" y="6734550"/>
                </a:moveTo>
                <a:lnTo>
                  <a:pt x="18287998" y="6734550"/>
                </a:lnTo>
                <a:lnTo>
                  <a:pt x="18287998" y="0"/>
                </a:lnTo>
                <a:lnTo>
                  <a:pt x="0" y="0"/>
                </a:lnTo>
                <a:lnTo>
                  <a:pt x="0" y="6734550"/>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79" name="Google Shape;79;g3151c6a44ac_0_319"/>
          <p:cNvSpPr/>
          <p:nvPr/>
        </p:nvSpPr>
        <p:spPr>
          <a:xfrm>
            <a:off x="0" y="10223783"/>
            <a:ext cx="18288000" cy="63500"/>
          </a:xfrm>
          <a:custGeom>
            <a:rect b="b" l="l" r="r" t="t"/>
            <a:pathLst>
              <a:path extrusionOk="0" h="63500" w="18288000">
                <a:moveTo>
                  <a:pt x="0" y="63215"/>
                </a:moveTo>
                <a:lnTo>
                  <a:pt x="18287998" y="63215"/>
                </a:lnTo>
                <a:lnTo>
                  <a:pt x="18287998" y="0"/>
                </a:lnTo>
                <a:lnTo>
                  <a:pt x="0" y="0"/>
                </a:lnTo>
                <a:lnTo>
                  <a:pt x="0" y="63215"/>
                </a:lnTo>
                <a:close/>
              </a:path>
            </a:pathLst>
          </a:custGeom>
          <a:solidFill>
            <a:srgbClr val="F7F6F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0" name="Google Shape;80;g3151c6a44ac_0_319"/>
          <p:cNvSpPr/>
          <p:nvPr/>
        </p:nvSpPr>
        <p:spPr>
          <a:xfrm>
            <a:off x="0" y="1650463"/>
            <a:ext cx="18288000" cy="104775"/>
          </a:xfrm>
          <a:custGeom>
            <a:rect b="b" l="l" r="r" t="t"/>
            <a:pathLst>
              <a:path extrusionOk="0" h="104775" w="18288000">
                <a:moveTo>
                  <a:pt x="0" y="0"/>
                </a:moveTo>
                <a:lnTo>
                  <a:pt x="18287999" y="0"/>
                </a:lnTo>
                <a:lnTo>
                  <a:pt x="18287999" y="104774"/>
                </a:lnTo>
                <a:lnTo>
                  <a:pt x="0" y="104774"/>
                </a:lnTo>
                <a:lnTo>
                  <a:pt x="0" y="0"/>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nvGrpSpPr>
          <p:cNvPr id="81" name="Google Shape;81;g3151c6a44ac_0_319"/>
          <p:cNvGrpSpPr/>
          <p:nvPr/>
        </p:nvGrpSpPr>
        <p:grpSpPr>
          <a:xfrm>
            <a:off x="0" y="0"/>
            <a:ext cx="18288163" cy="326390"/>
            <a:chOff x="0" y="0"/>
            <a:chExt cx="18288163" cy="326390"/>
          </a:xfrm>
        </p:grpSpPr>
        <p:sp>
          <p:nvSpPr>
            <p:cNvPr id="82" name="Google Shape;82;g3151c6a44ac_0_319"/>
            <p:cNvSpPr/>
            <p:nvPr/>
          </p:nvSpPr>
          <p:spPr>
            <a:xfrm>
              <a:off x="1723554" y="0"/>
              <a:ext cx="16564609" cy="326390"/>
            </a:xfrm>
            <a:custGeom>
              <a:rect b="b" l="l" r="r" t="t"/>
              <a:pathLst>
                <a:path extrusionOk="0" h="326390" w="16564609">
                  <a:moveTo>
                    <a:pt x="16557823" y="326352"/>
                  </a:moveTo>
                  <a:lnTo>
                    <a:pt x="0" y="0"/>
                  </a:lnTo>
                  <a:lnTo>
                    <a:pt x="16564255" y="0"/>
                  </a:lnTo>
                  <a:lnTo>
                    <a:pt x="16557823" y="326352"/>
                  </a:lnTo>
                  <a:close/>
                </a:path>
              </a:pathLst>
            </a:custGeom>
            <a:solidFill>
              <a:srgbClr val="600724">
                <a:alpha val="48235"/>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83" name="Google Shape;83;g3151c6a44ac_0_319"/>
            <p:cNvSpPr/>
            <p:nvPr/>
          </p:nvSpPr>
          <p:spPr>
            <a:xfrm>
              <a:off x="0" y="0"/>
              <a:ext cx="14842489" cy="294005"/>
            </a:xfrm>
            <a:custGeom>
              <a:rect b="b" l="l" r="r" t="t"/>
              <a:pathLst>
                <a:path extrusionOk="0" h="294005" w="14842489">
                  <a:moveTo>
                    <a:pt x="14841871" y="0"/>
                  </a:moveTo>
                  <a:lnTo>
                    <a:pt x="0" y="293498"/>
                  </a:lnTo>
                  <a:lnTo>
                    <a:pt x="0" y="0"/>
                  </a:lnTo>
                  <a:lnTo>
                    <a:pt x="14841871" y="0"/>
                  </a:lnTo>
                  <a:close/>
                </a:path>
              </a:pathLst>
            </a:custGeom>
            <a:solidFill>
              <a:srgbClr val="BE9554">
                <a:alpha val="2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84" name="Google Shape;84;g3151c6a44ac_0_319"/>
          <p:cNvSpPr txBox="1"/>
          <p:nvPr/>
        </p:nvSpPr>
        <p:spPr>
          <a:xfrm>
            <a:off x="1117425" y="1879076"/>
            <a:ext cx="16402200" cy="8070900"/>
          </a:xfrm>
          <a:prstGeom prst="rect">
            <a:avLst/>
          </a:prstGeom>
          <a:noFill/>
          <a:ln>
            <a:noFill/>
          </a:ln>
        </p:spPr>
        <p:txBody>
          <a:bodyPr anchorCtr="0" anchor="t" bIns="0" lIns="0" spcFirstLastPara="1" rIns="0" wrap="square" tIns="12700">
            <a:spAutoFit/>
          </a:bodyPr>
          <a:lstStyle/>
          <a:p>
            <a:pPr indent="0" lvl="0" marL="0" marR="5080" rtl="0" algn="just">
              <a:lnSpc>
                <a:spcPct val="114599"/>
              </a:lnSpc>
              <a:spcBef>
                <a:spcPts val="0"/>
              </a:spcBef>
              <a:spcAft>
                <a:spcPts val="0"/>
              </a:spcAft>
              <a:buClr>
                <a:schemeClr val="dk1"/>
              </a:buClr>
              <a:buSzPts val="1100"/>
              <a:buFont typeface="Arial"/>
              <a:buNone/>
            </a:pPr>
            <a:r>
              <a:rPr b="1" i="0" lang="en-US" sz="3000" u="none" cap="none" strike="noStrike">
                <a:solidFill>
                  <a:srgbClr val="252F3A"/>
                </a:solidFill>
                <a:latin typeface="Arial"/>
                <a:ea typeface="Arial"/>
                <a:cs typeface="Arial"/>
                <a:sym typeface="Arial"/>
              </a:rPr>
              <a:t>Indicaciones:</a:t>
            </a:r>
            <a:endParaRPr b="1" i="0" sz="30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t/>
            </a:r>
            <a:endParaRPr b="1" i="0" sz="30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rPr b="1" i="0" lang="en-US" sz="2500" u="none" cap="none" strike="noStrike">
                <a:solidFill>
                  <a:srgbClr val="252F3A"/>
                </a:solidFill>
                <a:latin typeface="Arial"/>
                <a:ea typeface="Arial"/>
                <a:cs typeface="Arial"/>
                <a:sym typeface="Arial"/>
              </a:rPr>
              <a:t>Al momento de terminar tu Plan de Negocios sugeriblemente mediante este formato/guía, deberás guardar el archivo en formato PDF, verificando que el peso de dicho archivo no rebase los 10 MB.</a:t>
            </a:r>
            <a:endParaRPr b="1" i="0" sz="25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rPr b="1" lang="en-US" sz="2500">
                <a:solidFill>
                  <a:srgbClr val="252F3A"/>
                </a:solidFill>
              </a:rPr>
              <a:t>En caso de que tu archivo final en PDF tenga un peso mayor a 10 MB, te sugerimos usar aplicaciones para compresión de archivos, mismos que puedes buscar en tu navegador web.</a:t>
            </a:r>
            <a:endParaRPr b="1" sz="2500">
              <a:solidFill>
                <a:srgbClr val="252F3A"/>
              </a:solidFill>
            </a:endParaRPr>
          </a:p>
          <a:p>
            <a:pPr indent="0" lvl="0" marL="0" marR="5080" rtl="0" algn="just">
              <a:lnSpc>
                <a:spcPct val="114599"/>
              </a:lnSpc>
              <a:spcBef>
                <a:spcPts val="0"/>
              </a:spcBef>
              <a:spcAft>
                <a:spcPts val="0"/>
              </a:spcAft>
              <a:buClr>
                <a:schemeClr val="dk1"/>
              </a:buClr>
              <a:buSzPts val="1100"/>
              <a:buFont typeface="Arial"/>
              <a:buNone/>
            </a:pPr>
            <a:r>
              <a:t/>
            </a:r>
            <a:endParaRPr b="1" i="0" sz="25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rPr b="1" i="0" lang="en-US" sz="2500" u="none" cap="none" strike="noStrike">
                <a:solidFill>
                  <a:srgbClr val="252F3A"/>
                </a:solidFill>
                <a:latin typeface="Arial"/>
                <a:ea typeface="Arial"/>
                <a:cs typeface="Arial"/>
                <a:sym typeface="Arial"/>
              </a:rPr>
              <a:t>Te pedimos de favor que, la información que se te pide en esta guía, se limite preferentemente a una lámina por tema. Es necesario que cuando termines de vaciar la información, elimines únicamente las láminas 2, 3 y 2</a:t>
            </a:r>
            <a:r>
              <a:rPr b="1" lang="en-US" sz="2500">
                <a:solidFill>
                  <a:srgbClr val="252F3A"/>
                </a:solidFill>
              </a:rPr>
              <a:t>1</a:t>
            </a:r>
            <a:r>
              <a:rPr b="1" i="0" lang="en-US" sz="2500" u="none" cap="none" strike="noStrike">
                <a:solidFill>
                  <a:srgbClr val="252F3A"/>
                </a:solidFill>
                <a:latin typeface="Arial"/>
                <a:ea typeface="Arial"/>
                <a:cs typeface="Arial"/>
                <a:sym typeface="Arial"/>
              </a:rPr>
              <a:t> de este archivo.</a:t>
            </a:r>
            <a:endParaRPr b="1" i="0" sz="25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t/>
            </a:r>
            <a:endParaRPr b="1" i="0" sz="25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rPr b="1" i="0" lang="en-US" sz="2500" u="none" cap="none" strike="noStrike">
                <a:solidFill>
                  <a:srgbClr val="252F3A"/>
                </a:solidFill>
                <a:latin typeface="Arial"/>
                <a:ea typeface="Arial"/>
                <a:cs typeface="Arial"/>
                <a:sym typeface="Arial"/>
              </a:rPr>
              <a:t>En las láminas que cuenten con un número y nombre de tema en la parte superior derecha (ejemplo: 1. Resumen del Emprendimiento), deberás de dejar los títulos que estén con letra guinda, siendo que los textos en color café, son descripciones y recomendaciones generales que te ayudarán a redactar la información que se te pide. </a:t>
            </a:r>
            <a:endParaRPr b="1" i="0" sz="25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t/>
            </a:r>
            <a:endParaRPr b="1" i="0" sz="2500" u="none" cap="none" strike="noStrike">
              <a:solidFill>
                <a:srgbClr val="252F3A"/>
              </a:solidFill>
              <a:latin typeface="Arial"/>
              <a:ea typeface="Arial"/>
              <a:cs typeface="Arial"/>
              <a:sym typeface="Arial"/>
            </a:endParaRPr>
          </a:p>
          <a:p>
            <a:pPr indent="0" lvl="0" marL="0" marR="5080" rtl="0" algn="just">
              <a:lnSpc>
                <a:spcPct val="114599"/>
              </a:lnSpc>
              <a:spcBef>
                <a:spcPts val="0"/>
              </a:spcBef>
              <a:spcAft>
                <a:spcPts val="0"/>
              </a:spcAft>
              <a:buClr>
                <a:schemeClr val="dk1"/>
              </a:buClr>
              <a:buSzPts val="1100"/>
              <a:buFont typeface="Arial"/>
              <a:buNone/>
            </a:pPr>
            <a:r>
              <a:rPr b="1" i="0" lang="en-US" sz="2500" u="none" cap="none" strike="noStrike">
                <a:solidFill>
                  <a:srgbClr val="252F3A"/>
                </a:solidFill>
                <a:latin typeface="Arial"/>
                <a:ea typeface="Arial"/>
                <a:cs typeface="Arial"/>
                <a:sym typeface="Arial"/>
              </a:rPr>
              <a:t>Los textos de color café deberás borrarlos, y en su lugar, dejar la información solicitada que tú redactes.</a:t>
            </a:r>
            <a:endParaRPr b="1" i="0" sz="2800" u="none" cap="none" strike="noStrike">
              <a:solidFill>
                <a:srgbClr val="252F3A"/>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grpSp>
        <p:nvGrpSpPr>
          <p:cNvPr id="89" name="Google Shape;89;p13"/>
          <p:cNvGrpSpPr/>
          <p:nvPr/>
        </p:nvGrpSpPr>
        <p:grpSpPr>
          <a:xfrm>
            <a:off x="0" y="8261299"/>
            <a:ext cx="18288004" cy="2026285"/>
            <a:chOff x="0" y="8261299"/>
            <a:chExt cx="18288004" cy="2026285"/>
          </a:xfrm>
        </p:grpSpPr>
        <p:sp>
          <p:nvSpPr>
            <p:cNvPr id="90" name="Google Shape;90;p13"/>
            <p:cNvSpPr/>
            <p:nvPr/>
          </p:nvSpPr>
          <p:spPr>
            <a:xfrm>
              <a:off x="0" y="8261299"/>
              <a:ext cx="18288000" cy="2026285"/>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1" name="Google Shape;91;p13"/>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2" name="Google Shape;92;p13"/>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2745"/>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3" name="Google Shape;93;p13"/>
            <p:cNvSpPr/>
            <p:nvPr/>
          </p:nvSpPr>
          <p:spPr>
            <a:xfrm>
              <a:off x="0" y="9543543"/>
              <a:ext cx="3685540" cy="743585"/>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94" name="Google Shape;94;p13"/>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5" name="Google Shape;95;p13"/>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6" name="Google Shape;96;p13"/>
          <p:cNvSpPr txBox="1"/>
          <p:nvPr/>
        </p:nvSpPr>
        <p:spPr>
          <a:xfrm>
            <a:off x="6867300" y="3488400"/>
            <a:ext cx="4553400" cy="21672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rPr b="1" i="0" lang="en-US" sz="7000" u="none" cap="none" strike="noStrike">
                <a:solidFill>
                  <a:srgbClr val="BE9554"/>
                </a:solidFill>
                <a:latin typeface="Arial"/>
                <a:ea typeface="Arial"/>
                <a:cs typeface="Arial"/>
                <a:sym typeface="Arial"/>
              </a:rPr>
              <a:t>Resumen Ejecutivo</a:t>
            </a:r>
            <a:endParaRPr b="1" i="0" sz="7000" u="none" cap="none" strike="noStrike">
              <a:solidFill>
                <a:srgbClr val="BE9554"/>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grpSp>
        <p:nvGrpSpPr>
          <p:cNvPr id="101" name="Google Shape;101;g3151c6a44ac_0_17"/>
          <p:cNvGrpSpPr/>
          <p:nvPr/>
        </p:nvGrpSpPr>
        <p:grpSpPr>
          <a:xfrm>
            <a:off x="0" y="8261299"/>
            <a:ext cx="18288004" cy="2026284"/>
            <a:chOff x="0" y="8261299"/>
            <a:chExt cx="18288004" cy="2026284"/>
          </a:xfrm>
        </p:grpSpPr>
        <p:sp>
          <p:nvSpPr>
            <p:cNvPr id="102" name="Google Shape;102;g3151c6a44ac_0_17"/>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3" name="Google Shape;103;g3151c6a44ac_0_17"/>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4" name="Google Shape;104;g3151c6a44ac_0_17"/>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5" name="Google Shape;105;g3151c6a44ac_0_17"/>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06" name="Google Shape;106;g3151c6a44ac_0_17"/>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7" name="Google Shape;107;g3151c6a44ac_0_17"/>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8" name="Google Shape;108;g3151c6a44ac_0_17"/>
          <p:cNvSpPr txBox="1"/>
          <p:nvPr/>
        </p:nvSpPr>
        <p:spPr>
          <a:xfrm>
            <a:off x="493375" y="2084325"/>
            <a:ext cx="57093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Nombre del Emprendimiento</a:t>
            </a:r>
            <a:endParaRPr b="0" i="0" sz="2800" u="none" cap="none" strike="noStrike">
              <a:solidFill>
                <a:schemeClr val="dk1"/>
              </a:solidFill>
              <a:latin typeface="Tahoma"/>
              <a:ea typeface="Tahoma"/>
              <a:cs typeface="Tahoma"/>
              <a:sym typeface="Tahoma"/>
            </a:endParaRPr>
          </a:p>
        </p:txBody>
      </p:sp>
      <p:sp>
        <p:nvSpPr>
          <p:cNvPr id="109" name="Google Shape;109;g3151c6a44ac_0_17"/>
          <p:cNvSpPr txBox="1"/>
          <p:nvPr/>
        </p:nvSpPr>
        <p:spPr>
          <a:xfrm>
            <a:off x="493375" y="2532525"/>
            <a:ext cx="10537500" cy="3816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Nombre del Emprendimiento que se está presentando para evaluación</a:t>
            </a:r>
            <a:endParaRPr b="1" i="0" sz="2400" u="none" cap="none" strike="noStrike">
              <a:solidFill>
                <a:srgbClr val="BE9554"/>
              </a:solidFill>
              <a:latin typeface="Arial"/>
              <a:ea typeface="Arial"/>
              <a:cs typeface="Arial"/>
              <a:sym typeface="Arial"/>
            </a:endParaRPr>
          </a:p>
        </p:txBody>
      </p:sp>
      <p:sp>
        <p:nvSpPr>
          <p:cNvPr id="110" name="Google Shape;110;g3151c6a44ac_0_17"/>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457200" lvl="0" marL="457200" marR="0" rtl="0" algn="r">
              <a:lnSpc>
                <a:spcPct val="100000"/>
              </a:lnSpc>
              <a:spcBef>
                <a:spcPts val="0"/>
              </a:spcBef>
              <a:spcAft>
                <a:spcPts val="0"/>
              </a:spcAft>
              <a:buClr>
                <a:srgbClr val="A02040"/>
              </a:buClr>
              <a:buSzPts val="4000"/>
              <a:buFont typeface="Tahoma"/>
              <a:buAutoNum type="arabicPeriod"/>
            </a:pPr>
            <a:r>
              <a:rPr b="1" i="0" lang="en-US" sz="4000" u="none" cap="none" strike="noStrike">
                <a:solidFill>
                  <a:srgbClr val="A02040"/>
                </a:solidFill>
                <a:latin typeface="Tahoma"/>
                <a:ea typeface="Tahoma"/>
                <a:cs typeface="Tahoma"/>
                <a:sym typeface="Tahoma"/>
              </a:rPr>
              <a:t>Resumen del Emprendimiento</a:t>
            </a:r>
            <a:endParaRPr b="0" i="0" sz="4000" u="none" cap="none" strike="noStrike">
              <a:solidFill>
                <a:schemeClr val="dk1"/>
              </a:solidFill>
              <a:latin typeface="Tahoma"/>
              <a:ea typeface="Tahoma"/>
              <a:cs typeface="Tahoma"/>
              <a:sym typeface="Tahoma"/>
            </a:endParaRPr>
          </a:p>
        </p:txBody>
      </p:sp>
      <p:sp>
        <p:nvSpPr>
          <p:cNvPr id="111" name="Google Shape;111;g3151c6a44ac_0_17"/>
          <p:cNvSpPr txBox="1"/>
          <p:nvPr/>
        </p:nvSpPr>
        <p:spPr>
          <a:xfrm>
            <a:off x="493375" y="3933075"/>
            <a:ext cx="57093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Ubicación del Emprendimiento</a:t>
            </a:r>
            <a:endParaRPr b="0" i="0" sz="2800" u="none" cap="none" strike="noStrike">
              <a:solidFill>
                <a:schemeClr val="dk1"/>
              </a:solidFill>
              <a:latin typeface="Tahoma"/>
              <a:ea typeface="Tahoma"/>
              <a:cs typeface="Tahoma"/>
              <a:sym typeface="Tahoma"/>
            </a:endParaRPr>
          </a:p>
        </p:txBody>
      </p:sp>
      <p:sp>
        <p:nvSpPr>
          <p:cNvPr id="112" name="Google Shape;112;g3151c6a44ac_0_17"/>
          <p:cNvSpPr txBox="1"/>
          <p:nvPr/>
        </p:nvSpPr>
        <p:spPr>
          <a:xfrm>
            <a:off x="493375" y="4505613"/>
            <a:ext cx="105375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Domicilio físico del Emprendimiento (Municipio, Localidad, Colonia, Calle, Número Exterior/Interior y Código Postal)</a:t>
            </a:r>
            <a:endParaRPr b="1" i="0" sz="2400" u="none" cap="none" strike="noStrike">
              <a:solidFill>
                <a:srgbClr val="BE9554"/>
              </a:solidFill>
              <a:latin typeface="Arial"/>
              <a:ea typeface="Arial"/>
              <a:cs typeface="Arial"/>
              <a:sym typeface="Arial"/>
            </a:endParaRPr>
          </a:p>
        </p:txBody>
      </p:sp>
      <p:sp>
        <p:nvSpPr>
          <p:cNvPr id="113" name="Google Shape;113;g3151c6a44ac_0_17"/>
          <p:cNvSpPr txBox="1"/>
          <p:nvPr/>
        </p:nvSpPr>
        <p:spPr>
          <a:xfrm>
            <a:off x="493375" y="6097188"/>
            <a:ext cx="57093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Sector del Emprendimiento</a:t>
            </a:r>
            <a:endParaRPr b="0" i="0" sz="2800" u="none" cap="none" strike="noStrike">
              <a:solidFill>
                <a:schemeClr val="dk1"/>
              </a:solidFill>
              <a:latin typeface="Tahoma"/>
              <a:ea typeface="Tahoma"/>
              <a:cs typeface="Tahoma"/>
              <a:sym typeface="Tahoma"/>
            </a:endParaRPr>
          </a:p>
        </p:txBody>
      </p:sp>
      <p:sp>
        <p:nvSpPr>
          <p:cNvPr id="114" name="Google Shape;114;g3151c6a44ac_0_17"/>
          <p:cNvSpPr txBox="1"/>
          <p:nvPr/>
        </p:nvSpPr>
        <p:spPr>
          <a:xfrm>
            <a:off x="493375" y="6654338"/>
            <a:ext cx="105375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Sector económico al que pertenece el Emprendimiento (Sector Primario, Sector Secundario o Sector Terciario)</a:t>
            </a:r>
            <a:endParaRPr b="1" i="0" sz="2400" u="none" cap="none" strike="noStrike">
              <a:solidFill>
                <a:srgbClr val="BE9554"/>
              </a:solidFill>
              <a:latin typeface="Arial"/>
              <a:ea typeface="Arial"/>
              <a:cs typeface="Arial"/>
              <a:sym typeface="Arial"/>
            </a:endParaRPr>
          </a:p>
        </p:txBody>
      </p:sp>
      <p:sp>
        <p:nvSpPr>
          <p:cNvPr id="115" name="Google Shape;115;g3151c6a44ac_0_17"/>
          <p:cNvSpPr txBox="1"/>
          <p:nvPr/>
        </p:nvSpPr>
        <p:spPr>
          <a:xfrm>
            <a:off x="11802700" y="2080375"/>
            <a:ext cx="5709300" cy="448200"/>
          </a:xfrm>
          <a:prstGeom prst="rect">
            <a:avLst/>
          </a:prstGeom>
          <a:noFill/>
          <a:ln>
            <a:noFill/>
          </a:ln>
        </p:spPr>
        <p:txBody>
          <a:bodyPr anchorCtr="0" anchor="t" bIns="0" lIns="0" spcFirstLastPara="1" rIns="0" wrap="square" tIns="17125">
            <a:spAutoFit/>
          </a:bodyPr>
          <a:lstStyle/>
          <a:p>
            <a:pPr indent="0" lvl="0" marL="12700" marR="0" rtl="0" algn="ctr">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Logotipo del Emprendimiento</a:t>
            </a:r>
            <a:endParaRPr b="0" i="0" sz="2800" u="none" cap="none" strike="noStrike">
              <a:solidFill>
                <a:schemeClr val="dk1"/>
              </a:solidFill>
              <a:latin typeface="Tahoma"/>
              <a:ea typeface="Tahoma"/>
              <a:cs typeface="Tahoma"/>
              <a:sym typeface="Tahoma"/>
            </a:endParaRPr>
          </a:p>
        </p:txBody>
      </p:sp>
      <p:sp>
        <p:nvSpPr>
          <p:cNvPr id="116" name="Google Shape;116;g3151c6a44ac_0_17"/>
          <p:cNvSpPr txBox="1"/>
          <p:nvPr/>
        </p:nvSpPr>
        <p:spPr>
          <a:xfrm>
            <a:off x="11513350" y="3215400"/>
            <a:ext cx="6288000" cy="3336900"/>
          </a:xfrm>
          <a:prstGeom prst="rect">
            <a:avLst/>
          </a:prstGeom>
          <a:noFill/>
          <a:ln>
            <a:noFill/>
          </a:ln>
        </p:spPr>
        <p:txBody>
          <a:bodyPr anchorCtr="0" anchor="t" bIns="0" lIns="0" spcFirstLastPara="1" rIns="0" wrap="square" tIns="12050">
            <a:spAutoFit/>
          </a:bodyPr>
          <a:lstStyle/>
          <a:p>
            <a:pPr indent="0" lvl="0" marL="0" marR="0" rtl="0" algn="ctr">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Inserta en este cuadro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el logotipo del Emprendimiento</a:t>
            </a:r>
            <a:endParaRPr b="1" i="0" sz="2400" u="none" cap="none" strike="noStrike">
              <a:solidFill>
                <a:srgbClr val="BE9554"/>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 </a:t>
            </a:r>
            <a:endParaRPr b="1" i="0" sz="2400" u="none" cap="none" strike="noStrike">
              <a:solidFill>
                <a:srgbClr val="BE9554"/>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(Opcional)</a:t>
            </a:r>
            <a:endParaRPr b="1" i="0" sz="2400" u="none" cap="none" strike="noStrike">
              <a:solidFill>
                <a:srgbClr val="BE9554"/>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grpSp>
        <p:nvGrpSpPr>
          <p:cNvPr id="121" name="Google Shape;121;g3151c6a44ac_0_41"/>
          <p:cNvGrpSpPr/>
          <p:nvPr/>
        </p:nvGrpSpPr>
        <p:grpSpPr>
          <a:xfrm>
            <a:off x="0" y="8261299"/>
            <a:ext cx="18288004" cy="2026284"/>
            <a:chOff x="0" y="8261299"/>
            <a:chExt cx="18288004" cy="2026284"/>
          </a:xfrm>
        </p:grpSpPr>
        <p:sp>
          <p:nvSpPr>
            <p:cNvPr id="122" name="Google Shape;122;g3151c6a44ac_0_41"/>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3" name="Google Shape;123;g3151c6a44ac_0_41"/>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4" name="Google Shape;124;g3151c6a44ac_0_41"/>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5" name="Google Shape;125;g3151c6a44ac_0_41"/>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26" name="Google Shape;126;g3151c6a44ac_0_4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7" name="Google Shape;127;g3151c6a44ac_0_4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28" name="Google Shape;128;g3151c6a44ac_0_41"/>
          <p:cNvSpPr txBox="1"/>
          <p:nvPr/>
        </p:nvSpPr>
        <p:spPr>
          <a:xfrm>
            <a:off x="493375" y="2084325"/>
            <a:ext cx="57093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Misión del Emprendimiento</a:t>
            </a:r>
            <a:endParaRPr b="0" i="0" sz="2800" u="none" cap="none" strike="noStrike">
              <a:solidFill>
                <a:schemeClr val="dk1"/>
              </a:solidFill>
              <a:latin typeface="Tahoma"/>
              <a:ea typeface="Tahoma"/>
              <a:cs typeface="Tahoma"/>
              <a:sym typeface="Tahoma"/>
            </a:endParaRPr>
          </a:p>
        </p:txBody>
      </p:sp>
      <p:sp>
        <p:nvSpPr>
          <p:cNvPr id="129" name="Google Shape;129;g3151c6a44ac_0_41"/>
          <p:cNvSpPr txBox="1"/>
          <p:nvPr/>
        </p:nvSpPr>
        <p:spPr>
          <a:xfrm>
            <a:off x="493375" y="2532525"/>
            <a:ext cx="16931400" cy="25980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La determinación de la misión da dirección a la empresa, y evita que los propietarios del negocio se distraigan en áreas que no son útiles para cumplir con el propósito original del negocio. Por esta razón, debe escribirse la determinación de la misión como primer paso del plan de negocios.</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¿Cuál es el propósito del negocio?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¿Qué productos y servicios se ofrecerán?</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¿Cuál es la filosofía de la administración?</a:t>
            </a:r>
            <a:endParaRPr b="1" i="0" sz="2400" u="none" cap="none" strike="noStrike">
              <a:solidFill>
                <a:srgbClr val="BE9554"/>
              </a:solidFill>
              <a:latin typeface="Arial"/>
              <a:ea typeface="Arial"/>
              <a:cs typeface="Arial"/>
              <a:sym typeface="Arial"/>
            </a:endParaRPr>
          </a:p>
        </p:txBody>
      </p:sp>
      <p:sp>
        <p:nvSpPr>
          <p:cNvPr id="130" name="Google Shape;130;g3151c6a44ac_0_41"/>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1.1 Resumen del Emprendimiento</a:t>
            </a:r>
            <a:endParaRPr b="0" i="0" sz="4000" u="none" cap="none" strike="noStrike">
              <a:solidFill>
                <a:schemeClr val="dk1"/>
              </a:solidFill>
              <a:latin typeface="Tahoma"/>
              <a:ea typeface="Tahoma"/>
              <a:cs typeface="Tahoma"/>
              <a:sym typeface="Tahoma"/>
            </a:endParaRPr>
          </a:p>
        </p:txBody>
      </p:sp>
      <p:sp>
        <p:nvSpPr>
          <p:cNvPr id="131" name="Google Shape;131;g3151c6a44ac_0_41"/>
          <p:cNvSpPr txBox="1"/>
          <p:nvPr/>
        </p:nvSpPr>
        <p:spPr>
          <a:xfrm>
            <a:off x="493375" y="5790488"/>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Visión del Emprendimiento</a:t>
            </a:r>
            <a:endParaRPr b="0" i="0" sz="2800" u="none" cap="none" strike="noStrike">
              <a:solidFill>
                <a:schemeClr val="dk1"/>
              </a:solidFill>
              <a:latin typeface="Tahoma"/>
              <a:ea typeface="Tahoma"/>
              <a:cs typeface="Tahoma"/>
              <a:sym typeface="Tahoma"/>
            </a:endParaRPr>
          </a:p>
        </p:txBody>
      </p:sp>
      <p:sp>
        <p:nvSpPr>
          <p:cNvPr id="132" name="Google Shape;132;g3151c6a44ac_0_41"/>
          <p:cNvSpPr txBox="1"/>
          <p:nvPr/>
        </p:nvSpPr>
        <p:spPr>
          <a:xfrm>
            <a:off x="493375" y="6238700"/>
            <a:ext cx="16931400" cy="22287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La visión es una imagen de un estado futuro deseado, una descripción de las cosas dentro de un periodo. La visión proporciona el contexto para diseñar y manejar los cambios necesarios para alcanzar las metas deseadas.</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¿Qué se quiere lograr con el objeto del negocio?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¿Cómo se ve posicionado el negocio en el mediano y largo plazo?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¿Cuáles son los objetivos y metas a futuro del negocio?</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grpSp>
        <p:nvGrpSpPr>
          <p:cNvPr id="137" name="Google Shape;137;g3151c6a44ac_0_62"/>
          <p:cNvGrpSpPr/>
          <p:nvPr/>
        </p:nvGrpSpPr>
        <p:grpSpPr>
          <a:xfrm>
            <a:off x="0" y="8261299"/>
            <a:ext cx="18288004" cy="2026284"/>
            <a:chOff x="0" y="8261299"/>
            <a:chExt cx="18288004" cy="2026284"/>
          </a:xfrm>
        </p:grpSpPr>
        <p:sp>
          <p:nvSpPr>
            <p:cNvPr id="138" name="Google Shape;138;g3151c6a44ac_0_62"/>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39" name="Google Shape;139;g3151c6a44ac_0_62"/>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0" name="Google Shape;140;g3151c6a44ac_0_62"/>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1" name="Google Shape;141;g3151c6a44ac_0_62"/>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42" name="Google Shape;142;g3151c6a44ac_0_62"/>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3" name="Google Shape;143;g3151c6a44ac_0_62"/>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44" name="Google Shape;144;g3151c6a44ac_0_62"/>
          <p:cNvSpPr txBox="1"/>
          <p:nvPr/>
        </p:nvSpPr>
        <p:spPr>
          <a:xfrm>
            <a:off x="493375" y="2084325"/>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Historia y Origen del Emprendimiento</a:t>
            </a:r>
            <a:endParaRPr b="0" i="0" sz="2800" u="none" cap="none" strike="noStrike">
              <a:solidFill>
                <a:schemeClr val="dk1"/>
              </a:solidFill>
              <a:latin typeface="Tahoma"/>
              <a:ea typeface="Tahoma"/>
              <a:cs typeface="Tahoma"/>
              <a:sym typeface="Tahoma"/>
            </a:endParaRPr>
          </a:p>
        </p:txBody>
      </p:sp>
      <p:sp>
        <p:nvSpPr>
          <p:cNvPr id="145" name="Google Shape;145;g3151c6a44ac_0_62"/>
          <p:cNvSpPr txBox="1"/>
          <p:nvPr/>
        </p:nvSpPr>
        <p:spPr>
          <a:xfrm>
            <a:off x="493375" y="2532525"/>
            <a:ext cx="166704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Describe cómo se inició el negocio, cómo surgió la idea y cómo lograste materializarla en lo que es ahora el emprendimiento.</a:t>
            </a:r>
            <a:endParaRPr b="1" i="0" sz="2400" u="none" cap="none" strike="noStrike">
              <a:solidFill>
                <a:srgbClr val="BE9554"/>
              </a:solidFill>
              <a:latin typeface="Arial"/>
              <a:ea typeface="Arial"/>
              <a:cs typeface="Arial"/>
              <a:sym typeface="Arial"/>
            </a:endParaRPr>
          </a:p>
        </p:txBody>
      </p:sp>
      <p:sp>
        <p:nvSpPr>
          <p:cNvPr id="146" name="Google Shape;146;g3151c6a44ac_0_62"/>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2. Descripción del Emprendimiento</a:t>
            </a:r>
            <a:endParaRPr b="0" i="0" sz="4000" u="none" cap="none" strike="noStrike">
              <a:solidFill>
                <a:schemeClr val="dk1"/>
              </a:solidFill>
              <a:latin typeface="Tahoma"/>
              <a:ea typeface="Tahoma"/>
              <a:cs typeface="Tahoma"/>
              <a:sym typeface="Tahoma"/>
            </a:endParaRPr>
          </a:p>
        </p:txBody>
      </p:sp>
      <p:sp>
        <p:nvSpPr>
          <p:cNvPr id="147" name="Google Shape;147;g3151c6a44ac_0_62"/>
          <p:cNvSpPr txBox="1"/>
          <p:nvPr/>
        </p:nvSpPr>
        <p:spPr>
          <a:xfrm>
            <a:off x="493375" y="3933075"/>
            <a:ext cx="81234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Productos y/o Servicios </a:t>
            </a:r>
            <a:endParaRPr b="0" i="0" sz="2800" u="none" cap="none" strike="noStrike">
              <a:solidFill>
                <a:schemeClr val="dk1"/>
              </a:solidFill>
              <a:latin typeface="Tahoma"/>
              <a:ea typeface="Tahoma"/>
              <a:cs typeface="Tahoma"/>
              <a:sym typeface="Tahoma"/>
            </a:endParaRPr>
          </a:p>
        </p:txBody>
      </p:sp>
      <p:sp>
        <p:nvSpPr>
          <p:cNvPr id="148" name="Google Shape;148;g3151c6a44ac_0_62"/>
          <p:cNvSpPr txBox="1"/>
          <p:nvPr/>
        </p:nvSpPr>
        <p:spPr>
          <a:xfrm>
            <a:off x="493375" y="4505625"/>
            <a:ext cx="16670400" cy="3816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Menciona qué productos y/o servicios que ofrece el emprendimiento</a:t>
            </a:r>
            <a:endParaRPr b="1" i="0" sz="2400" u="none" cap="none" strike="noStrike">
              <a:solidFill>
                <a:srgbClr val="BE9554"/>
              </a:solidFill>
              <a:latin typeface="Arial"/>
              <a:ea typeface="Arial"/>
              <a:cs typeface="Arial"/>
              <a:sym typeface="Arial"/>
            </a:endParaRPr>
          </a:p>
        </p:txBody>
      </p:sp>
      <p:sp>
        <p:nvSpPr>
          <p:cNvPr id="149" name="Google Shape;149;g3151c6a44ac_0_62"/>
          <p:cNvSpPr txBox="1"/>
          <p:nvPr/>
        </p:nvSpPr>
        <p:spPr>
          <a:xfrm>
            <a:off x="493375" y="6097188"/>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Segmento de Mercado</a:t>
            </a:r>
            <a:endParaRPr b="0" i="0" sz="2800" u="none" cap="none" strike="noStrike">
              <a:solidFill>
                <a:schemeClr val="dk1"/>
              </a:solidFill>
              <a:latin typeface="Tahoma"/>
              <a:ea typeface="Tahoma"/>
              <a:cs typeface="Tahoma"/>
              <a:sym typeface="Tahoma"/>
            </a:endParaRPr>
          </a:p>
        </p:txBody>
      </p:sp>
      <p:sp>
        <p:nvSpPr>
          <p:cNvPr id="150" name="Google Shape;150;g3151c6a44ac_0_62"/>
          <p:cNvSpPr txBox="1"/>
          <p:nvPr/>
        </p:nvSpPr>
        <p:spPr>
          <a:xfrm>
            <a:off x="493375" y="6654350"/>
            <a:ext cx="166704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Menciona a qué sector de la población va enfocado principalmente el emprendimiento (grupos de edad, grupos socioeconómicos, interéses y gustos del cliente</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grpSp>
        <p:nvGrpSpPr>
          <p:cNvPr id="155" name="Google Shape;155;g3151c6a44ac_0_81"/>
          <p:cNvGrpSpPr/>
          <p:nvPr/>
        </p:nvGrpSpPr>
        <p:grpSpPr>
          <a:xfrm>
            <a:off x="0" y="8261299"/>
            <a:ext cx="18288004" cy="2026284"/>
            <a:chOff x="0" y="8261299"/>
            <a:chExt cx="18288004" cy="2026284"/>
          </a:xfrm>
        </p:grpSpPr>
        <p:sp>
          <p:nvSpPr>
            <p:cNvPr id="156" name="Google Shape;156;g3151c6a44ac_0_81"/>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7" name="Google Shape;157;g3151c6a44ac_0_81"/>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8" name="Google Shape;158;g3151c6a44ac_0_81"/>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59" name="Google Shape;159;g3151c6a44ac_0_81"/>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60" name="Google Shape;160;g3151c6a44ac_0_8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1" name="Google Shape;161;g3151c6a44ac_0_81"/>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62" name="Google Shape;162;g3151c6a44ac_0_81"/>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Investigación de Mercado</a:t>
            </a:r>
            <a:endParaRPr b="0" i="0" sz="2800" u="none" cap="none" strike="noStrike">
              <a:solidFill>
                <a:schemeClr val="dk1"/>
              </a:solidFill>
              <a:latin typeface="Tahoma"/>
              <a:ea typeface="Tahoma"/>
              <a:cs typeface="Tahoma"/>
              <a:sym typeface="Tahoma"/>
            </a:endParaRPr>
          </a:p>
        </p:txBody>
      </p:sp>
      <p:sp>
        <p:nvSpPr>
          <p:cNvPr id="163" name="Google Shape;163;g3151c6a44ac_0_81"/>
          <p:cNvSpPr txBox="1"/>
          <p:nvPr/>
        </p:nvSpPr>
        <p:spPr>
          <a:xfrm>
            <a:off x="493375" y="2084975"/>
            <a:ext cx="16670400" cy="18594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La información debe permitir realizar un análisis con relación a lo que debe tomarse en cuenta:</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Crecimiento en ventas del segmento de mercado a analizar;</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Riesgo y oportunidades del segmento;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Comportamiento del segmento a nivel local, regional y nacional;</a:t>
            </a:r>
            <a:endParaRPr b="1" i="0" sz="2400" u="none" cap="none" strike="noStrike">
              <a:solidFill>
                <a:srgbClr val="BE9554"/>
              </a:solidFill>
              <a:latin typeface="Arial"/>
              <a:ea typeface="Arial"/>
              <a:cs typeface="Arial"/>
              <a:sym typeface="Arial"/>
            </a:endParaRPr>
          </a:p>
        </p:txBody>
      </p:sp>
      <p:sp>
        <p:nvSpPr>
          <p:cNvPr id="164" name="Google Shape;164;g3151c6a44ac_0_81"/>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3. Análisis de Mercado</a:t>
            </a:r>
            <a:endParaRPr b="0" i="0" sz="4000" u="none" cap="none" strike="noStrike">
              <a:solidFill>
                <a:schemeClr val="dk1"/>
              </a:solidFill>
              <a:latin typeface="Tahoma"/>
              <a:ea typeface="Tahoma"/>
              <a:cs typeface="Tahoma"/>
              <a:sym typeface="Tahoma"/>
            </a:endParaRPr>
          </a:p>
        </p:txBody>
      </p:sp>
      <p:sp>
        <p:nvSpPr>
          <p:cNvPr id="165" name="Google Shape;165;g3151c6a44ac_0_81"/>
          <p:cNvSpPr txBox="1"/>
          <p:nvPr/>
        </p:nvSpPr>
        <p:spPr>
          <a:xfrm>
            <a:off x="493375" y="4182563"/>
            <a:ext cx="81234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Competencia</a:t>
            </a:r>
            <a:endParaRPr b="0" i="0" sz="2800" u="none" cap="none" strike="noStrike">
              <a:solidFill>
                <a:schemeClr val="dk1"/>
              </a:solidFill>
              <a:latin typeface="Tahoma"/>
              <a:ea typeface="Tahoma"/>
              <a:cs typeface="Tahoma"/>
              <a:sym typeface="Tahoma"/>
            </a:endParaRPr>
          </a:p>
        </p:txBody>
      </p:sp>
      <p:sp>
        <p:nvSpPr>
          <p:cNvPr id="166" name="Google Shape;166;g3151c6a44ac_0_81"/>
          <p:cNvSpPr txBox="1"/>
          <p:nvPr/>
        </p:nvSpPr>
        <p:spPr>
          <a:xfrm>
            <a:off x="493375" y="4630763"/>
            <a:ext cx="16670400" cy="2124000"/>
          </a:xfrm>
          <a:prstGeom prst="rect">
            <a:avLst/>
          </a:prstGeom>
          <a:noFill/>
          <a:ln>
            <a:noFill/>
          </a:ln>
        </p:spPr>
        <p:txBody>
          <a:bodyPr anchorCtr="0" anchor="t" bIns="0" lIns="0" spcFirstLastPara="1" rIns="0" wrap="square" tIns="12050">
            <a:spAutoFit/>
          </a:bodyPr>
          <a:lstStyle/>
          <a:p>
            <a:pPr indent="0" lvl="0" marL="0" marR="0" rtl="0" algn="l">
              <a:lnSpc>
                <a:spcPct val="115000"/>
              </a:lnSpc>
              <a:spcBef>
                <a:spcPts val="120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Es importante que conozcan las empresas que compiten en el mercado que atenderán, esto les ayudará a desarrollar una estrategia competitiva efectiva, considerando los siguientes puntos:</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120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Principales empresas o negocios competidores;</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Fuentes de ventaja competitiva;</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Comportamiento del competidor.</a:t>
            </a:r>
            <a:endParaRPr b="1" i="0" sz="2400" u="none" cap="none" strike="noStrike">
              <a:solidFill>
                <a:srgbClr val="BE9554"/>
              </a:solidFill>
              <a:latin typeface="Arial"/>
              <a:ea typeface="Arial"/>
              <a:cs typeface="Arial"/>
              <a:sym typeface="Arial"/>
            </a:endParaRPr>
          </a:p>
        </p:txBody>
      </p:sp>
      <p:sp>
        <p:nvSpPr>
          <p:cNvPr id="167" name="Google Shape;167;g3151c6a44ac_0_81"/>
          <p:cNvSpPr txBox="1"/>
          <p:nvPr/>
        </p:nvSpPr>
        <p:spPr>
          <a:xfrm>
            <a:off x="493375" y="7124050"/>
            <a:ext cx="5709300" cy="448200"/>
          </a:xfrm>
          <a:prstGeom prst="rect">
            <a:avLst/>
          </a:prstGeom>
          <a:noFill/>
          <a:ln>
            <a:noFill/>
          </a:ln>
        </p:spPr>
        <p:txBody>
          <a:bodyPr anchorCtr="0" anchor="t" bIns="0" lIns="0" spcFirstLastPara="1" rIns="0" wrap="square" tIns="17125">
            <a:spAutoFit/>
          </a:bodyPr>
          <a:lstStyle/>
          <a:p>
            <a:pPr indent="0" lvl="0" marL="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Tendencia de Mercado</a:t>
            </a:r>
            <a:endParaRPr b="0" i="0" sz="2800" u="none" cap="none" strike="noStrike">
              <a:solidFill>
                <a:schemeClr val="dk1"/>
              </a:solidFill>
              <a:latin typeface="Tahoma"/>
              <a:ea typeface="Tahoma"/>
              <a:cs typeface="Tahoma"/>
              <a:sym typeface="Tahoma"/>
            </a:endParaRPr>
          </a:p>
        </p:txBody>
      </p:sp>
      <p:sp>
        <p:nvSpPr>
          <p:cNvPr id="168" name="Google Shape;168;g3151c6a44ac_0_81"/>
          <p:cNvSpPr txBox="1"/>
          <p:nvPr/>
        </p:nvSpPr>
        <p:spPr>
          <a:xfrm>
            <a:off x="493375" y="7583250"/>
            <a:ext cx="16670400" cy="7509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Menciona qué tendencias y/o cambios relevantes está teniendo el mercado en el que está inmerso el emprendimiento (nuevos sectores de población, modas, dinámicas de marketing, etc)</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grpSp>
        <p:nvGrpSpPr>
          <p:cNvPr id="173" name="Google Shape;173;g3151c6a44ac_0_118"/>
          <p:cNvGrpSpPr/>
          <p:nvPr/>
        </p:nvGrpSpPr>
        <p:grpSpPr>
          <a:xfrm>
            <a:off x="0" y="8261299"/>
            <a:ext cx="18288004" cy="2026284"/>
            <a:chOff x="0" y="8261299"/>
            <a:chExt cx="18288004" cy="2026284"/>
          </a:xfrm>
        </p:grpSpPr>
        <p:sp>
          <p:nvSpPr>
            <p:cNvPr id="174" name="Google Shape;174;g3151c6a44ac_0_118"/>
            <p:cNvSpPr/>
            <p:nvPr/>
          </p:nvSpPr>
          <p:spPr>
            <a:xfrm>
              <a:off x="0" y="8261299"/>
              <a:ext cx="18288000" cy="2026284"/>
            </a:xfrm>
            <a:custGeom>
              <a:rect b="b" l="l" r="r" t="t"/>
              <a:pathLst>
                <a:path extrusionOk="0" h="2026284" w="18288000">
                  <a:moveTo>
                    <a:pt x="18288000" y="1911250"/>
                  </a:moveTo>
                  <a:lnTo>
                    <a:pt x="16876395" y="2025699"/>
                  </a:lnTo>
                  <a:lnTo>
                    <a:pt x="0" y="2025699"/>
                  </a:lnTo>
                  <a:lnTo>
                    <a:pt x="0" y="1482738"/>
                  </a:lnTo>
                  <a:lnTo>
                    <a:pt x="18288000" y="0"/>
                  </a:lnTo>
                  <a:lnTo>
                    <a:pt x="18288000" y="1911250"/>
                  </a:lnTo>
                  <a:close/>
                </a:path>
              </a:pathLst>
            </a:custGeom>
            <a:solidFill>
              <a:srgbClr val="BE9554">
                <a:alpha val="50980"/>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5" name="Google Shape;175;g3151c6a44ac_0_118"/>
            <p:cNvSpPr/>
            <p:nvPr/>
          </p:nvSpPr>
          <p:spPr>
            <a:xfrm>
              <a:off x="10907399" y="9604826"/>
              <a:ext cx="7380605" cy="682625"/>
            </a:xfrm>
            <a:custGeom>
              <a:rect b="b" l="l" r="r" t="t"/>
              <a:pathLst>
                <a:path extrusionOk="0" h="682625" w="7380605">
                  <a:moveTo>
                    <a:pt x="0" y="682173"/>
                  </a:moveTo>
                  <a:lnTo>
                    <a:pt x="7380600" y="0"/>
                  </a:lnTo>
                  <a:lnTo>
                    <a:pt x="7380600" y="682173"/>
                  </a:lnTo>
                  <a:lnTo>
                    <a:pt x="0" y="682173"/>
                  </a:lnTo>
                  <a:close/>
                </a:path>
              </a:pathLst>
            </a:custGeom>
            <a:solidFill>
              <a:srgbClr val="600724"/>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6" name="Google Shape;176;g3151c6a44ac_0_118"/>
            <p:cNvSpPr/>
            <p:nvPr/>
          </p:nvSpPr>
          <p:spPr>
            <a:xfrm>
              <a:off x="0" y="8663362"/>
              <a:ext cx="18288000" cy="1623695"/>
            </a:xfrm>
            <a:custGeom>
              <a:rect b="b" l="l" r="r" t="t"/>
              <a:pathLst>
                <a:path extrusionOk="0" h="1623695" w="18288000">
                  <a:moveTo>
                    <a:pt x="2932131" y="1623637"/>
                  </a:moveTo>
                  <a:lnTo>
                    <a:pt x="0" y="1367271"/>
                  </a:lnTo>
                  <a:lnTo>
                    <a:pt x="0" y="0"/>
                  </a:lnTo>
                  <a:lnTo>
                    <a:pt x="18287999" y="1598979"/>
                  </a:lnTo>
                  <a:lnTo>
                    <a:pt x="18287999" y="1623637"/>
                  </a:lnTo>
                  <a:lnTo>
                    <a:pt x="2932131" y="1623637"/>
                  </a:lnTo>
                  <a:close/>
                </a:path>
              </a:pathLst>
            </a:custGeom>
            <a:solidFill>
              <a:srgbClr val="600724">
                <a:alpha val="63137"/>
              </a:srgbClr>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7" name="Google Shape;177;g3151c6a44ac_0_118"/>
            <p:cNvSpPr/>
            <p:nvPr/>
          </p:nvSpPr>
          <p:spPr>
            <a:xfrm>
              <a:off x="0" y="9543543"/>
              <a:ext cx="3685540" cy="743584"/>
            </a:xfrm>
            <a:custGeom>
              <a:rect b="b" l="l" r="r" t="t"/>
              <a:pathLst>
                <a:path extrusionOk="0" h="743584" w="3685540">
                  <a:moveTo>
                    <a:pt x="0" y="743456"/>
                  </a:moveTo>
                  <a:lnTo>
                    <a:pt x="0" y="0"/>
                  </a:lnTo>
                  <a:lnTo>
                    <a:pt x="3685024" y="743456"/>
                  </a:lnTo>
                  <a:lnTo>
                    <a:pt x="0" y="743456"/>
                  </a:lnTo>
                  <a:close/>
                </a:path>
              </a:pathLst>
            </a:custGeom>
            <a:solidFill>
              <a:srgbClr val="252F3A"/>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grpSp>
      <p:sp>
        <p:nvSpPr>
          <p:cNvPr id="178" name="Google Shape;178;g3151c6a44ac_0_118"/>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79" name="Google Shape;179;g3151c6a44ac_0_118"/>
          <p:cNvSpPr/>
          <p:nvPr/>
        </p:nvSpPr>
        <p:spPr>
          <a:xfrm>
            <a:off x="0" y="1650468"/>
            <a:ext cx="18288000" cy="9525"/>
          </a:xfrm>
          <a:custGeom>
            <a:rect b="b" l="l" r="r" t="t"/>
            <a:pathLst>
              <a:path extrusionOk="0" h="9525" w="18288000">
                <a:moveTo>
                  <a:pt x="0" y="0"/>
                </a:moveTo>
                <a:lnTo>
                  <a:pt x="18287999" y="0"/>
                </a:lnTo>
                <a:lnTo>
                  <a:pt x="18287999" y="9524"/>
                </a:lnTo>
                <a:lnTo>
                  <a:pt x="0" y="9524"/>
                </a:lnTo>
                <a:lnTo>
                  <a:pt x="0" y="0"/>
                </a:lnTo>
                <a:close/>
              </a:path>
            </a:pathLst>
          </a:custGeom>
          <a:solidFill>
            <a:srgbClr val="A02040"/>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80" name="Google Shape;180;g3151c6a44ac_0_118"/>
          <p:cNvSpPr txBox="1"/>
          <p:nvPr/>
        </p:nvSpPr>
        <p:spPr>
          <a:xfrm>
            <a:off x="493375" y="1660000"/>
            <a:ext cx="7470900" cy="448200"/>
          </a:xfrm>
          <a:prstGeom prst="rect">
            <a:avLst/>
          </a:prstGeom>
          <a:noFill/>
          <a:ln>
            <a:noFill/>
          </a:ln>
        </p:spPr>
        <p:txBody>
          <a:bodyPr anchorCtr="0" anchor="t" bIns="0" lIns="0" spcFirstLastPara="1" rIns="0" wrap="square" tIns="17125">
            <a:spAutoFit/>
          </a:bodyPr>
          <a:lstStyle/>
          <a:p>
            <a:pPr indent="0" lvl="0" marL="12700" marR="0" rtl="0" algn="l">
              <a:lnSpc>
                <a:spcPct val="100000"/>
              </a:lnSpc>
              <a:spcBef>
                <a:spcPts val="0"/>
              </a:spcBef>
              <a:spcAft>
                <a:spcPts val="0"/>
              </a:spcAft>
              <a:buClr>
                <a:srgbClr val="000000"/>
              </a:buClr>
              <a:buSzPts val="5600"/>
              <a:buFont typeface="Arial"/>
              <a:buNone/>
            </a:pPr>
            <a:r>
              <a:rPr b="1" i="0" lang="en-US" sz="2800" u="none" cap="none" strike="noStrike">
                <a:solidFill>
                  <a:srgbClr val="A02040"/>
                </a:solidFill>
                <a:latin typeface="Tahoma"/>
                <a:ea typeface="Tahoma"/>
                <a:cs typeface="Tahoma"/>
                <a:sym typeface="Tahoma"/>
              </a:rPr>
              <a:t>Estructura Orgánica</a:t>
            </a:r>
            <a:endParaRPr b="0" i="0" sz="2800" u="none" cap="none" strike="noStrike">
              <a:solidFill>
                <a:schemeClr val="dk1"/>
              </a:solidFill>
              <a:latin typeface="Tahoma"/>
              <a:ea typeface="Tahoma"/>
              <a:cs typeface="Tahoma"/>
              <a:sym typeface="Tahoma"/>
            </a:endParaRPr>
          </a:p>
        </p:txBody>
      </p:sp>
      <p:sp>
        <p:nvSpPr>
          <p:cNvPr id="181" name="Google Shape;181;g3151c6a44ac_0_118"/>
          <p:cNvSpPr txBox="1"/>
          <p:nvPr/>
        </p:nvSpPr>
        <p:spPr>
          <a:xfrm>
            <a:off x="493375" y="2080375"/>
            <a:ext cx="16670400" cy="7031100"/>
          </a:xfrm>
          <a:prstGeom prst="rect">
            <a:avLst/>
          </a:prstGeom>
          <a:noFill/>
          <a:ln>
            <a:noFill/>
          </a:ln>
        </p:spPr>
        <p:txBody>
          <a:bodyPr anchorCtr="0" anchor="t" bIns="0" lIns="0" spcFirstLastPara="1" rIns="0" wrap="square" tIns="12050">
            <a:spAutoFit/>
          </a:bodyPr>
          <a:lstStyle/>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Una correcta planeación de la organización requiere de:</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       Los objetivos de la organización;</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       Las funciones que se estén llevando a cabo;</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       Las condiciones internas, externas y los cambios actuales o anticipados en estas condiciones;</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       Las personas y posibilidades de la organización; y</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       Los principios y prácticas fundamentales de la organización (ámbito de control, comunicaciones, motivaciones, etcétera).</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1" i="0" lang="en-US" sz="2400" u="none" cap="none" strike="noStrike">
                <a:solidFill>
                  <a:srgbClr val="BE9554"/>
                </a:solidFill>
                <a:latin typeface="Arial"/>
                <a:ea typeface="Arial"/>
                <a:cs typeface="Arial"/>
                <a:sym typeface="Arial"/>
              </a:rPr>
              <a:t>Considerando estos puntos, desarrolla un organigrama general de la actual estructura organizativa de tu emprendimiento, usando como punto de partida o ejemplo, el siguiente esquema</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t/>
            </a:r>
            <a:endParaRPr b="1" i="0" sz="2400" u="none" cap="none" strike="noStrike">
              <a:solidFill>
                <a:srgbClr val="BE9554"/>
              </a:solidFill>
              <a:latin typeface="Arial"/>
              <a:ea typeface="Arial"/>
              <a:cs typeface="Arial"/>
              <a:sym typeface="Arial"/>
            </a:endParaRPr>
          </a:p>
        </p:txBody>
      </p:sp>
      <p:sp>
        <p:nvSpPr>
          <p:cNvPr id="182" name="Google Shape;182;g3151c6a44ac_0_118"/>
          <p:cNvSpPr txBox="1"/>
          <p:nvPr/>
        </p:nvSpPr>
        <p:spPr>
          <a:xfrm>
            <a:off x="8105325" y="597100"/>
            <a:ext cx="9858300" cy="633000"/>
          </a:xfrm>
          <a:prstGeom prst="rect">
            <a:avLst/>
          </a:prstGeom>
          <a:noFill/>
          <a:ln>
            <a:noFill/>
          </a:ln>
        </p:spPr>
        <p:txBody>
          <a:bodyPr anchorCtr="0" anchor="t" bIns="0" lIns="0" spcFirstLastPara="1" rIns="0" wrap="square" tIns="17125">
            <a:spAutoFit/>
          </a:bodyPr>
          <a:lstStyle/>
          <a:p>
            <a:pPr indent="0" lvl="0" marL="0" marR="0" rtl="0" algn="r">
              <a:lnSpc>
                <a:spcPct val="100000"/>
              </a:lnSpc>
              <a:spcBef>
                <a:spcPts val="0"/>
              </a:spcBef>
              <a:spcAft>
                <a:spcPts val="0"/>
              </a:spcAft>
              <a:buClr>
                <a:srgbClr val="000000"/>
              </a:buClr>
              <a:buSzPts val="5600"/>
              <a:buFont typeface="Arial"/>
              <a:buNone/>
            </a:pPr>
            <a:r>
              <a:rPr b="1" i="0" lang="en-US" sz="4000" u="none" cap="none" strike="noStrike">
                <a:solidFill>
                  <a:srgbClr val="A02040"/>
                </a:solidFill>
                <a:latin typeface="Tahoma"/>
                <a:ea typeface="Tahoma"/>
                <a:cs typeface="Tahoma"/>
                <a:sym typeface="Tahoma"/>
              </a:rPr>
              <a:t>4. Organización y </a:t>
            </a:r>
            <a:r>
              <a:rPr b="1" lang="en-US" sz="4000">
                <a:solidFill>
                  <a:srgbClr val="A02040"/>
                </a:solidFill>
                <a:latin typeface="Tahoma"/>
                <a:ea typeface="Tahoma"/>
                <a:cs typeface="Tahoma"/>
                <a:sym typeface="Tahoma"/>
              </a:rPr>
              <a:t>Gestión</a:t>
            </a:r>
            <a:endParaRPr b="0" i="0" sz="4000" u="none" cap="none" strike="noStrike">
              <a:solidFill>
                <a:schemeClr val="dk1"/>
              </a:solidFill>
              <a:latin typeface="Tahoma"/>
              <a:ea typeface="Tahoma"/>
              <a:cs typeface="Tahoma"/>
              <a:sym typeface="Tahoma"/>
            </a:endParaRPr>
          </a:p>
        </p:txBody>
      </p:sp>
      <p:sp>
        <p:nvSpPr>
          <p:cNvPr id="183" name="Google Shape;183;g3151c6a44ac_0_118"/>
          <p:cNvSpPr/>
          <p:nvPr/>
        </p:nvSpPr>
        <p:spPr>
          <a:xfrm>
            <a:off x="4158825" y="74007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rgbClr val="BE9554"/>
                </a:solidFill>
                <a:latin typeface="Arial"/>
                <a:ea typeface="Arial"/>
                <a:cs typeface="Arial"/>
                <a:sym typeface="Arial"/>
              </a:rPr>
              <a:t>Recursos Humanos</a:t>
            </a:r>
            <a:endParaRPr b="1" i="0" sz="2400" u="none" cap="none" strike="noStrike">
              <a:solidFill>
                <a:srgbClr val="BE9554"/>
              </a:solidFill>
              <a:latin typeface="Arial"/>
              <a:ea typeface="Arial"/>
              <a:cs typeface="Arial"/>
              <a:sym typeface="Arial"/>
            </a:endParaRPr>
          </a:p>
        </p:txBody>
      </p:sp>
      <p:sp>
        <p:nvSpPr>
          <p:cNvPr id="184" name="Google Shape;184;g3151c6a44ac_0_118"/>
          <p:cNvSpPr/>
          <p:nvPr/>
        </p:nvSpPr>
        <p:spPr>
          <a:xfrm>
            <a:off x="13249925" y="74007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rgbClr val="BE9554"/>
                </a:solidFill>
                <a:latin typeface="Arial"/>
                <a:ea typeface="Arial"/>
                <a:cs typeface="Arial"/>
                <a:sym typeface="Arial"/>
              </a:rPr>
              <a:t>Mercadotecnia</a:t>
            </a:r>
            <a:endParaRPr b="0" i="0" sz="1400" u="none" cap="none" strike="noStrike">
              <a:solidFill>
                <a:srgbClr val="000000"/>
              </a:solidFill>
              <a:latin typeface="Helvetica Neue"/>
              <a:ea typeface="Helvetica Neue"/>
              <a:cs typeface="Helvetica Neue"/>
              <a:sym typeface="Helvetica Neue"/>
            </a:endParaRPr>
          </a:p>
        </p:txBody>
      </p:sp>
      <p:sp>
        <p:nvSpPr>
          <p:cNvPr id="185" name="Google Shape;185;g3151c6a44ac_0_118"/>
          <p:cNvSpPr/>
          <p:nvPr/>
        </p:nvSpPr>
        <p:spPr>
          <a:xfrm>
            <a:off x="8856775" y="87467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rgbClr val="BE9554"/>
                </a:solidFill>
                <a:latin typeface="Arial"/>
                <a:ea typeface="Arial"/>
                <a:cs typeface="Arial"/>
                <a:sym typeface="Arial"/>
              </a:rPr>
              <a:t>Contabilidad</a:t>
            </a:r>
            <a:endParaRPr b="0" i="0" sz="1400" u="none" cap="none" strike="noStrike">
              <a:solidFill>
                <a:srgbClr val="000000"/>
              </a:solidFill>
              <a:latin typeface="Helvetica Neue"/>
              <a:ea typeface="Helvetica Neue"/>
              <a:cs typeface="Helvetica Neue"/>
              <a:sym typeface="Helvetica Neue"/>
            </a:endParaRPr>
          </a:p>
        </p:txBody>
      </p:sp>
      <p:sp>
        <p:nvSpPr>
          <p:cNvPr id="186" name="Google Shape;186;g3151c6a44ac_0_118"/>
          <p:cNvSpPr/>
          <p:nvPr/>
        </p:nvSpPr>
        <p:spPr>
          <a:xfrm>
            <a:off x="13249925" y="87467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rgbClr val="BE9554"/>
                </a:solidFill>
                <a:latin typeface="Arial"/>
                <a:ea typeface="Arial"/>
                <a:cs typeface="Arial"/>
                <a:sym typeface="Arial"/>
              </a:rPr>
              <a:t>Ventas</a:t>
            </a:r>
            <a:endParaRPr b="1" i="0" sz="2400" u="none" cap="none" strike="noStrike">
              <a:solidFill>
                <a:srgbClr val="BE9554"/>
              </a:solidFill>
              <a:latin typeface="Arial"/>
              <a:ea typeface="Arial"/>
              <a:cs typeface="Arial"/>
              <a:sym typeface="Arial"/>
            </a:endParaRPr>
          </a:p>
        </p:txBody>
      </p:sp>
      <p:sp>
        <p:nvSpPr>
          <p:cNvPr id="187" name="Google Shape;187;g3151c6a44ac_0_118"/>
          <p:cNvSpPr/>
          <p:nvPr/>
        </p:nvSpPr>
        <p:spPr>
          <a:xfrm>
            <a:off x="8704375" y="63595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rgbClr val="BE9554"/>
                </a:solidFill>
                <a:latin typeface="Arial"/>
                <a:ea typeface="Arial"/>
                <a:cs typeface="Arial"/>
                <a:sym typeface="Arial"/>
              </a:rPr>
              <a:t>Dirección </a:t>
            </a:r>
            <a:endParaRPr b="1" i="0" sz="2400" u="none" cap="none" strike="noStrike">
              <a:solidFill>
                <a:srgbClr val="BE9554"/>
              </a:solidFill>
              <a:latin typeface="Arial"/>
              <a:ea typeface="Arial"/>
              <a:cs typeface="Arial"/>
              <a:sym typeface="Arial"/>
            </a:endParaRPr>
          </a:p>
        </p:txBody>
      </p:sp>
      <p:sp>
        <p:nvSpPr>
          <p:cNvPr id="188" name="Google Shape;188;g3151c6a44ac_0_118"/>
          <p:cNvSpPr/>
          <p:nvPr/>
        </p:nvSpPr>
        <p:spPr>
          <a:xfrm>
            <a:off x="8856775" y="7553175"/>
            <a:ext cx="2762100" cy="5436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rgbClr val="BE9554"/>
                </a:solidFill>
                <a:latin typeface="Arial"/>
                <a:ea typeface="Arial"/>
                <a:cs typeface="Arial"/>
                <a:sym typeface="Arial"/>
              </a:rPr>
              <a:t>Finanzas</a:t>
            </a:r>
            <a:endParaRPr b="1" i="0" sz="2400" u="none" cap="none" strike="noStrike">
              <a:solidFill>
                <a:srgbClr val="BE9554"/>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