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Lst>
  <p:sldSz cy="10287000" cx="18288000"/>
  <p:notesSz cx="18288000" cy="10287000"/>
  <p:embeddedFontLst>
    <p:embeddedFont>
      <p:font typeface="Tahoma"/>
      <p:regular r:id="rId33"/>
      <p:bold r:id="rId34"/>
    </p:embeddedFont>
    <p:embeddedFont>
      <p:font typeface="Helvetica Neue"/>
      <p:regular r:id="rId35"/>
      <p:bold r:id="rId36"/>
      <p:italic r:id="rId37"/>
      <p:boldItalic r:id="rId3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2160">
          <p15:clr>
            <a:srgbClr val="A4A3A4"/>
          </p15:clr>
        </p15:guide>
      </p15:sldGuideLst>
    </p:ext>
    <p:ext uri="GoogleSlidesCustomDataVersion2">
      <go:slidesCustomData xmlns:go="http://customooxmlschemas.google.com/" r:id="rId39" roundtripDataSignature="AMtx7miSG7W9eMkCC4oqUuXV5o7U+zMp+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2B3FDE0-271C-4F35-A78A-F799A77C883F}">
  <a:tblStyle styleId="{22B3FDE0-271C-4F35-A78A-F799A77C883F}"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font" Target="fonts/Tahoma-regular.fntdata"/><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font" Target="fonts/HelveticaNeue-regular.fntdata"/><Relationship Id="rId12" Type="http://schemas.openxmlformats.org/officeDocument/2006/relationships/slide" Target="slides/slide6.xml"/><Relationship Id="rId34" Type="http://schemas.openxmlformats.org/officeDocument/2006/relationships/font" Target="fonts/Tahoma-bold.fntdata"/><Relationship Id="rId15" Type="http://schemas.openxmlformats.org/officeDocument/2006/relationships/slide" Target="slides/slide9.xml"/><Relationship Id="rId37" Type="http://schemas.openxmlformats.org/officeDocument/2006/relationships/font" Target="fonts/HelveticaNeue-italic.fntdata"/><Relationship Id="rId14" Type="http://schemas.openxmlformats.org/officeDocument/2006/relationships/slide" Target="slides/slide8.xml"/><Relationship Id="rId36" Type="http://schemas.openxmlformats.org/officeDocument/2006/relationships/font" Target="fonts/HelveticaNeue-bold.fntdata"/><Relationship Id="rId17" Type="http://schemas.openxmlformats.org/officeDocument/2006/relationships/slide" Target="slides/slide11.xml"/><Relationship Id="rId39" Type="http://customschemas.google.com/relationships/presentationmetadata" Target="metadata"/><Relationship Id="rId16" Type="http://schemas.openxmlformats.org/officeDocument/2006/relationships/slide" Target="slides/slide10.xml"/><Relationship Id="rId38" Type="http://schemas.openxmlformats.org/officeDocument/2006/relationships/font" Target="fonts/HelveticaNeue-boldItalic.fntdata"/><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048600" y="771525"/>
            <a:ext cx="12192600" cy="38576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1828800" y="4886325"/>
            <a:ext cx="14630400" cy="462915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 name="Shape 47"/>
        <p:cNvGrpSpPr/>
        <p:nvPr/>
      </p:nvGrpSpPr>
      <p:grpSpPr>
        <a:xfrm>
          <a:off x="0" y="0"/>
          <a:ext cx="0" cy="0"/>
          <a:chOff x="0" y="0"/>
          <a:chExt cx="0" cy="0"/>
        </a:xfrm>
      </p:grpSpPr>
      <p:sp>
        <p:nvSpPr>
          <p:cNvPr id="48" name="Google Shape;48;p1:notes"/>
          <p:cNvSpPr txBox="1"/>
          <p:nvPr>
            <p:ph idx="1" type="body"/>
          </p:nvPr>
        </p:nvSpPr>
        <p:spPr>
          <a:xfrm>
            <a:off x="1828800" y="4886325"/>
            <a:ext cx="14630400" cy="46291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9" name="Google Shape;49;p1:notes"/>
          <p:cNvSpPr/>
          <p:nvPr>
            <p:ph idx="2" type="sldImg"/>
          </p:nvPr>
        </p:nvSpPr>
        <p:spPr>
          <a:xfrm>
            <a:off x="3048600" y="771525"/>
            <a:ext cx="12192600" cy="38576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3151c6a44ac_0_101: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1" name="Google Shape;191;g3151c6a44ac_0_101: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3151c6a44ac_0_147: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7" name="Google Shape;207;g3151c6a44ac_0_147: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g3151c6a44ac_0_158: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9" name="Google Shape;219;g3151c6a44ac_0_158: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3151c6a44ac_0_176: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3" name="Google Shape;233;g3151c6a44ac_0_176: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3151c6a44ac_0_190: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7" name="Google Shape;247;g3151c6a44ac_0_190: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g3151c6a44ac_0_204: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1" name="Google Shape;261;g3151c6a44ac_0_204: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3151c6a44ac_0_235: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77" name="Google Shape;277;g3151c6a44ac_0_235: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3151c6a44ac_0_246: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89" name="Google Shape;289;g3151c6a44ac_0_246: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3151c6a44ac_0_262: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06" name="Google Shape;306;g3151c6a44ac_0_262: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g3151c6a44ac_0_279: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20" name="Google Shape;320;g3151c6a44ac_0_279: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3151c6a44ac_0_305: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3" name="Google Shape;63;g3151c6a44ac_0_305: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g3151c6a44ac_0_290: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32" name="Google Shape;332;g3151c6a44ac_0_290: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g3151c6a44ac_0_336: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46" name="Google Shape;346;g3151c6a44ac_0_336: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8" name="Shape 358"/>
        <p:cNvGrpSpPr/>
        <p:nvPr/>
      </p:nvGrpSpPr>
      <p:grpSpPr>
        <a:xfrm>
          <a:off x="0" y="0"/>
          <a:ext cx="0" cy="0"/>
          <a:chOff x="0" y="0"/>
          <a:chExt cx="0" cy="0"/>
        </a:xfrm>
      </p:grpSpPr>
      <p:sp>
        <p:nvSpPr>
          <p:cNvPr id="359" name="Google Shape;359;g3151c6a44ac_0_351: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60" name="Google Shape;360;g3151c6a44ac_0_351: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3" name="Shape 373"/>
        <p:cNvGrpSpPr/>
        <p:nvPr/>
      </p:nvGrpSpPr>
      <p:grpSpPr>
        <a:xfrm>
          <a:off x="0" y="0"/>
          <a:ext cx="0" cy="0"/>
          <a:chOff x="0" y="0"/>
          <a:chExt cx="0" cy="0"/>
        </a:xfrm>
      </p:grpSpPr>
      <p:sp>
        <p:nvSpPr>
          <p:cNvPr id="374" name="Google Shape;374;g3151c6a44ac_0_365: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75" name="Google Shape;375;g3151c6a44ac_0_365: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g3151c6a44ac_0_379: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89" name="Google Shape;389;g3151c6a44ac_0_379: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g3151c6a44ac_0_390: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01" name="Google Shape;401;g3151c6a44ac_0_390: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3" name="Shape 413"/>
        <p:cNvGrpSpPr/>
        <p:nvPr/>
      </p:nvGrpSpPr>
      <p:grpSpPr>
        <a:xfrm>
          <a:off x="0" y="0"/>
          <a:ext cx="0" cy="0"/>
          <a:chOff x="0" y="0"/>
          <a:chExt cx="0" cy="0"/>
        </a:xfrm>
      </p:grpSpPr>
      <p:sp>
        <p:nvSpPr>
          <p:cNvPr id="414" name="Google Shape;414;g3151c6a44ac_0_416: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15" name="Google Shape;415;g3151c6a44ac_0_416: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3151c6a44ac_0_319: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5" name="Google Shape;75;g3151c6a44ac_0_319: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13:notes"/>
          <p:cNvSpPr txBox="1"/>
          <p:nvPr>
            <p:ph idx="1" type="body"/>
          </p:nvPr>
        </p:nvSpPr>
        <p:spPr>
          <a:xfrm>
            <a:off x="1828800" y="4886325"/>
            <a:ext cx="14630400" cy="46291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7" name="Google Shape;87;p13:notes"/>
          <p:cNvSpPr/>
          <p:nvPr>
            <p:ph idx="2" type="sldImg"/>
          </p:nvPr>
        </p:nvSpPr>
        <p:spPr>
          <a:xfrm>
            <a:off x="3048600" y="771525"/>
            <a:ext cx="12192600" cy="38576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3151c6a44ac_0_17: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9" name="Google Shape;99;g3151c6a44ac_0_17: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3151c6a44ac_0_41: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9" name="Google Shape;119;g3151c6a44ac_0_41: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3151c6a44ac_0_62: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5" name="Google Shape;135;g3151c6a44ac_0_62: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3151c6a44ac_0_81: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3" name="Google Shape;153;g3151c6a44ac_0_81: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3151c6a44ac_0_118: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1" name="Google Shape;171;g3151c6a44ac_0_118: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2" name="Shape 12"/>
        <p:cNvGrpSpPr/>
        <p:nvPr/>
      </p:nvGrpSpPr>
      <p:grpSpPr>
        <a:xfrm>
          <a:off x="0" y="0"/>
          <a:ext cx="0" cy="0"/>
          <a:chOff x="0" y="0"/>
          <a:chExt cx="0" cy="0"/>
        </a:xfrm>
      </p:grpSpPr>
      <p:sp>
        <p:nvSpPr>
          <p:cNvPr id="13" name="Google Shape;13;p21"/>
          <p:cNvSpPr txBox="1"/>
          <p:nvPr>
            <p:ph type="title"/>
          </p:nvPr>
        </p:nvSpPr>
        <p:spPr>
          <a:xfrm>
            <a:off x="607518" y="815308"/>
            <a:ext cx="17072963" cy="777875"/>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1" i="0" sz="4900">
                <a:solidFill>
                  <a:srgbClr val="313D48"/>
                </a:solidFill>
                <a:latin typeface="Tahoma"/>
                <a:ea typeface="Tahoma"/>
                <a:cs typeface="Tahoma"/>
                <a:sym typeface="Tahom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21"/>
          <p:cNvSpPr txBox="1"/>
          <p:nvPr>
            <p:ph idx="1" type="body"/>
          </p:nvPr>
        </p:nvSpPr>
        <p:spPr>
          <a:xfrm>
            <a:off x="6137409" y="2441745"/>
            <a:ext cx="11536044" cy="2644775"/>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1400"/>
              <a:buNone/>
              <a:defRPr b="0" i="0" sz="2300">
                <a:solidFill>
                  <a:srgbClr val="600724"/>
                </a:solidFill>
                <a:latin typeface="Helvetica Neue"/>
                <a:ea typeface="Helvetica Neue"/>
                <a:cs typeface="Helvetica Neue"/>
                <a:sym typeface="Helvetica Neu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15" name="Google Shape;15;p21"/>
          <p:cNvSpPr txBox="1"/>
          <p:nvPr>
            <p:ph idx="11" type="ftr"/>
          </p:nvPr>
        </p:nvSpPr>
        <p:spPr>
          <a:xfrm>
            <a:off x="6217920" y="9566910"/>
            <a:ext cx="5852160" cy="51435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1"/>
          <p:cNvSpPr txBox="1"/>
          <p:nvPr>
            <p:ph idx="10" type="dt"/>
          </p:nvPr>
        </p:nvSpPr>
        <p:spPr>
          <a:xfrm>
            <a:off x="914400" y="9566910"/>
            <a:ext cx="4206240" cy="51435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1"/>
          <p:cNvSpPr txBox="1"/>
          <p:nvPr>
            <p:ph idx="12" type="sldNum"/>
          </p:nvPr>
        </p:nvSpPr>
        <p:spPr>
          <a:xfrm>
            <a:off x="13167361" y="9566910"/>
            <a:ext cx="4206240" cy="51435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p:cSld name="Blank">
    <p:bg>
      <p:bgPr>
        <a:solidFill>
          <a:schemeClr val="lt1"/>
        </a:solidFill>
      </p:bgPr>
    </p:bg>
    <p:spTree>
      <p:nvGrpSpPr>
        <p:cNvPr id="18" name="Shape 18"/>
        <p:cNvGrpSpPr/>
        <p:nvPr/>
      </p:nvGrpSpPr>
      <p:grpSpPr>
        <a:xfrm>
          <a:off x="0" y="0"/>
          <a:ext cx="0" cy="0"/>
          <a:chOff x="0" y="0"/>
          <a:chExt cx="0" cy="0"/>
        </a:xfrm>
      </p:grpSpPr>
      <p:sp>
        <p:nvSpPr>
          <p:cNvPr id="19" name="Google Shape;19;p22"/>
          <p:cNvSpPr txBox="1"/>
          <p:nvPr>
            <p:ph idx="11" type="ftr"/>
          </p:nvPr>
        </p:nvSpPr>
        <p:spPr>
          <a:xfrm>
            <a:off x="6217920" y="9566910"/>
            <a:ext cx="5852160" cy="51435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2"/>
          <p:cNvSpPr txBox="1"/>
          <p:nvPr>
            <p:ph idx="10" type="dt"/>
          </p:nvPr>
        </p:nvSpPr>
        <p:spPr>
          <a:xfrm>
            <a:off x="914400" y="9566910"/>
            <a:ext cx="4206240" cy="51435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22"/>
          <p:cNvSpPr txBox="1"/>
          <p:nvPr>
            <p:ph idx="12" type="sldNum"/>
          </p:nvPr>
        </p:nvSpPr>
        <p:spPr>
          <a:xfrm>
            <a:off x="13167361" y="9566910"/>
            <a:ext cx="4206240" cy="51435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showMasterSp="0">
  <p:cSld name="Title Only">
    <p:bg>
      <p:bgPr>
        <a:solidFill>
          <a:schemeClr val="lt1"/>
        </a:solidFill>
      </p:bgPr>
    </p:bg>
    <p:spTree>
      <p:nvGrpSpPr>
        <p:cNvPr id="22" name="Shape 22"/>
        <p:cNvGrpSpPr/>
        <p:nvPr/>
      </p:nvGrpSpPr>
      <p:grpSpPr>
        <a:xfrm>
          <a:off x="0" y="0"/>
          <a:ext cx="0" cy="0"/>
          <a:chOff x="0" y="0"/>
          <a:chExt cx="0" cy="0"/>
        </a:xfrm>
      </p:grpSpPr>
      <p:sp>
        <p:nvSpPr>
          <p:cNvPr id="23" name="Google Shape;23;p23"/>
          <p:cNvSpPr/>
          <p:nvPr/>
        </p:nvSpPr>
        <p:spPr>
          <a:xfrm>
            <a:off x="0" y="5"/>
            <a:ext cx="18288000" cy="10287000"/>
          </a:xfrm>
          <a:custGeom>
            <a:rect b="b" l="l" r="r" t="t"/>
            <a:pathLst>
              <a:path extrusionOk="0" h="10287000" w="18288000">
                <a:moveTo>
                  <a:pt x="18287998" y="10286999"/>
                </a:moveTo>
                <a:lnTo>
                  <a:pt x="0" y="10286999"/>
                </a:lnTo>
                <a:lnTo>
                  <a:pt x="0" y="0"/>
                </a:lnTo>
                <a:lnTo>
                  <a:pt x="18287998" y="0"/>
                </a:lnTo>
                <a:lnTo>
                  <a:pt x="18287998" y="10286999"/>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4" name="Google Shape;24;p23"/>
          <p:cNvSpPr/>
          <p:nvPr/>
        </p:nvSpPr>
        <p:spPr>
          <a:xfrm>
            <a:off x="10387485" y="9646448"/>
            <a:ext cx="7900670" cy="640715"/>
          </a:xfrm>
          <a:custGeom>
            <a:rect b="b" l="l" r="r" t="t"/>
            <a:pathLst>
              <a:path extrusionOk="0" h="640715" w="7900669">
                <a:moveTo>
                  <a:pt x="7900513" y="640550"/>
                </a:moveTo>
                <a:lnTo>
                  <a:pt x="0" y="640550"/>
                </a:lnTo>
                <a:lnTo>
                  <a:pt x="7900513" y="0"/>
                </a:lnTo>
                <a:lnTo>
                  <a:pt x="7900513" y="640550"/>
                </a:lnTo>
                <a:close/>
              </a:path>
            </a:pathLst>
          </a:custGeom>
          <a:solidFill>
            <a:srgbClr val="BE9554">
              <a:alpha val="51372"/>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5" name="Google Shape;25;p23"/>
          <p:cNvSpPr/>
          <p:nvPr/>
        </p:nvSpPr>
        <p:spPr>
          <a:xfrm>
            <a:off x="0" y="9541092"/>
            <a:ext cx="8531225" cy="746125"/>
          </a:xfrm>
          <a:custGeom>
            <a:rect b="b" l="l" r="r" t="t"/>
            <a:pathLst>
              <a:path extrusionOk="0" h="746125" w="8531225">
                <a:moveTo>
                  <a:pt x="0" y="745907"/>
                </a:moveTo>
                <a:lnTo>
                  <a:pt x="0" y="0"/>
                </a:lnTo>
                <a:lnTo>
                  <a:pt x="8531156" y="745907"/>
                </a:lnTo>
                <a:lnTo>
                  <a:pt x="0" y="745907"/>
                </a:lnTo>
                <a:close/>
              </a:path>
            </a:pathLst>
          </a:custGeom>
          <a:solidFill>
            <a:srgbClr val="600724">
              <a:alpha val="6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6" name="Google Shape;26;p23"/>
          <p:cNvSpPr/>
          <p:nvPr/>
        </p:nvSpPr>
        <p:spPr>
          <a:xfrm>
            <a:off x="1" y="6"/>
            <a:ext cx="8767445" cy="711200"/>
          </a:xfrm>
          <a:custGeom>
            <a:rect b="b" l="l" r="r" t="t"/>
            <a:pathLst>
              <a:path extrusionOk="0" h="711200" w="8767445">
                <a:moveTo>
                  <a:pt x="0" y="0"/>
                </a:moveTo>
                <a:lnTo>
                  <a:pt x="8767071" y="0"/>
                </a:lnTo>
                <a:lnTo>
                  <a:pt x="0" y="710809"/>
                </a:lnTo>
                <a:lnTo>
                  <a:pt x="0" y="0"/>
                </a:lnTo>
                <a:close/>
              </a:path>
            </a:pathLst>
          </a:custGeom>
          <a:solidFill>
            <a:srgbClr val="BE9554">
              <a:alpha val="51372"/>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7" name="Google Shape;27;p23"/>
          <p:cNvSpPr/>
          <p:nvPr/>
        </p:nvSpPr>
        <p:spPr>
          <a:xfrm>
            <a:off x="9022471" y="5"/>
            <a:ext cx="9265920" cy="810260"/>
          </a:xfrm>
          <a:custGeom>
            <a:rect b="b" l="l" r="r" t="t"/>
            <a:pathLst>
              <a:path extrusionOk="0" h="810260" w="9265919">
                <a:moveTo>
                  <a:pt x="9265526" y="0"/>
                </a:moveTo>
                <a:lnTo>
                  <a:pt x="9265526" y="810115"/>
                </a:lnTo>
                <a:lnTo>
                  <a:pt x="0" y="0"/>
                </a:lnTo>
                <a:lnTo>
                  <a:pt x="9265526" y="0"/>
                </a:lnTo>
                <a:close/>
              </a:path>
            </a:pathLst>
          </a:custGeom>
          <a:solidFill>
            <a:srgbClr val="600724">
              <a:alpha val="6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pic>
        <p:nvPicPr>
          <p:cNvPr id="28" name="Google Shape;28;p23"/>
          <p:cNvPicPr preferRelativeResize="0"/>
          <p:nvPr/>
        </p:nvPicPr>
        <p:blipFill rotWithShape="1">
          <a:blip r:embed="rId2">
            <a:alphaModFix/>
          </a:blip>
          <a:srcRect b="0" l="0" r="0" t="0"/>
          <a:stretch/>
        </p:blipFill>
        <p:spPr>
          <a:xfrm>
            <a:off x="7777182" y="391173"/>
            <a:ext cx="2733326" cy="1537342"/>
          </a:xfrm>
          <a:prstGeom prst="rect">
            <a:avLst/>
          </a:prstGeom>
          <a:noFill/>
          <a:ln>
            <a:noFill/>
          </a:ln>
        </p:spPr>
      </p:pic>
      <p:pic>
        <p:nvPicPr>
          <p:cNvPr id="29" name="Google Shape;29;p23"/>
          <p:cNvPicPr preferRelativeResize="0"/>
          <p:nvPr/>
        </p:nvPicPr>
        <p:blipFill rotWithShape="1">
          <a:blip r:embed="rId3">
            <a:alphaModFix/>
          </a:blip>
          <a:srcRect b="0" l="0" r="0" t="0"/>
          <a:stretch/>
        </p:blipFill>
        <p:spPr>
          <a:xfrm>
            <a:off x="1155152" y="2100638"/>
            <a:ext cx="16073191" cy="7158225"/>
          </a:xfrm>
          <a:prstGeom prst="rect">
            <a:avLst/>
          </a:prstGeom>
          <a:noFill/>
          <a:ln>
            <a:noFill/>
          </a:ln>
        </p:spPr>
      </p:pic>
      <p:sp>
        <p:nvSpPr>
          <p:cNvPr id="30" name="Google Shape;30;p23"/>
          <p:cNvSpPr txBox="1"/>
          <p:nvPr>
            <p:ph type="title"/>
          </p:nvPr>
        </p:nvSpPr>
        <p:spPr>
          <a:xfrm>
            <a:off x="607518" y="815308"/>
            <a:ext cx="17072963" cy="777875"/>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1" i="0" sz="4900">
                <a:solidFill>
                  <a:srgbClr val="313D48"/>
                </a:solidFill>
                <a:latin typeface="Tahoma"/>
                <a:ea typeface="Tahoma"/>
                <a:cs typeface="Tahoma"/>
                <a:sym typeface="Tahom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23"/>
          <p:cNvSpPr txBox="1"/>
          <p:nvPr>
            <p:ph idx="11" type="ftr"/>
          </p:nvPr>
        </p:nvSpPr>
        <p:spPr>
          <a:xfrm>
            <a:off x="6217920" y="9566910"/>
            <a:ext cx="5852160" cy="51435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23"/>
          <p:cNvSpPr txBox="1"/>
          <p:nvPr>
            <p:ph idx="10" type="dt"/>
          </p:nvPr>
        </p:nvSpPr>
        <p:spPr>
          <a:xfrm>
            <a:off x="914400" y="9566910"/>
            <a:ext cx="4206240" cy="51435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23"/>
          <p:cNvSpPr txBox="1"/>
          <p:nvPr>
            <p:ph idx="12" type="sldNum"/>
          </p:nvPr>
        </p:nvSpPr>
        <p:spPr>
          <a:xfrm>
            <a:off x="13167361" y="9566910"/>
            <a:ext cx="4206240" cy="51435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34" name="Shape 34"/>
        <p:cNvGrpSpPr/>
        <p:nvPr/>
      </p:nvGrpSpPr>
      <p:grpSpPr>
        <a:xfrm>
          <a:off x="0" y="0"/>
          <a:ext cx="0" cy="0"/>
          <a:chOff x="0" y="0"/>
          <a:chExt cx="0" cy="0"/>
        </a:xfrm>
      </p:grpSpPr>
      <p:sp>
        <p:nvSpPr>
          <p:cNvPr id="35" name="Google Shape;35;p24"/>
          <p:cNvSpPr txBox="1"/>
          <p:nvPr>
            <p:ph type="ctrTitle"/>
          </p:nvPr>
        </p:nvSpPr>
        <p:spPr>
          <a:xfrm>
            <a:off x="1371600" y="3188970"/>
            <a:ext cx="15544800" cy="216027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24"/>
          <p:cNvSpPr txBox="1"/>
          <p:nvPr>
            <p:ph idx="1" type="subTitle"/>
          </p:nvPr>
        </p:nvSpPr>
        <p:spPr>
          <a:xfrm>
            <a:off x="2743200" y="5760720"/>
            <a:ext cx="12801600" cy="257175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24"/>
          <p:cNvSpPr txBox="1"/>
          <p:nvPr>
            <p:ph idx="11" type="ftr"/>
          </p:nvPr>
        </p:nvSpPr>
        <p:spPr>
          <a:xfrm>
            <a:off x="6217920" y="9566910"/>
            <a:ext cx="5852160" cy="51435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24"/>
          <p:cNvSpPr txBox="1"/>
          <p:nvPr>
            <p:ph idx="10" type="dt"/>
          </p:nvPr>
        </p:nvSpPr>
        <p:spPr>
          <a:xfrm>
            <a:off x="914400" y="9566910"/>
            <a:ext cx="4206240" cy="51435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4"/>
          <p:cNvSpPr txBox="1"/>
          <p:nvPr>
            <p:ph idx="12" type="sldNum"/>
          </p:nvPr>
        </p:nvSpPr>
        <p:spPr>
          <a:xfrm>
            <a:off x="13167361" y="9566910"/>
            <a:ext cx="4206240" cy="51435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40" name="Shape 40"/>
        <p:cNvGrpSpPr/>
        <p:nvPr/>
      </p:nvGrpSpPr>
      <p:grpSpPr>
        <a:xfrm>
          <a:off x="0" y="0"/>
          <a:ext cx="0" cy="0"/>
          <a:chOff x="0" y="0"/>
          <a:chExt cx="0" cy="0"/>
        </a:xfrm>
      </p:grpSpPr>
      <p:sp>
        <p:nvSpPr>
          <p:cNvPr id="41" name="Google Shape;41;p25"/>
          <p:cNvSpPr txBox="1"/>
          <p:nvPr>
            <p:ph type="title"/>
          </p:nvPr>
        </p:nvSpPr>
        <p:spPr>
          <a:xfrm>
            <a:off x="607518" y="815308"/>
            <a:ext cx="17072963" cy="777875"/>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1" i="0" sz="4900">
                <a:solidFill>
                  <a:srgbClr val="313D48"/>
                </a:solidFill>
                <a:latin typeface="Tahoma"/>
                <a:ea typeface="Tahoma"/>
                <a:cs typeface="Tahoma"/>
                <a:sym typeface="Tahom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5"/>
          <p:cNvSpPr txBox="1"/>
          <p:nvPr>
            <p:ph idx="1" type="body"/>
          </p:nvPr>
        </p:nvSpPr>
        <p:spPr>
          <a:xfrm>
            <a:off x="914400" y="2366010"/>
            <a:ext cx="7955280" cy="6789420"/>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43" name="Google Shape;43;p25"/>
          <p:cNvSpPr txBox="1"/>
          <p:nvPr>
            <p:ph idx="2" type="body"/>
          </p:nvPr>
        </p:nvSpPr>
        <p:spPr>
          <a:xfrm>
            <a:off x="9418320" y="2366010"/>
            <a:ext cx="7955280" cy="6789420"/>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44" name="Google Shape;44;p25"/>
          <p:cNvSpPr txBox="1"/>
          <p:nvPr>
            <p:ph idx="11" type="ftr"/>
          </p:nvPr>
        </p:nvSpPr>
        <p:spPr>
          <a:xfrm>
            <a:off x="6217920" y="9566910"/>
            <a:ext cx="5852160" cy="51435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25"/>
          <p:cNvSpPr txBox="1"/>
          <p:nvPr>
            <p:ph idx="10" type="dt"/>
          </p:nvPr>
        </p:nvSpPr>
        <p:spPr>
          <a:xfrm>
            <a:off x="914400" y="9566910"/>
            <a:ext cx="4206240" cy="51435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25"/>
          <p:cNvSpPr txBox="1"/>
          <p:nvPr>
            <p:ph idx="12" type="sldNum"/>
          </p:nvPr>
        </p:nvSpPr>
        <p:spPr>
          <a:xfrm>
            <a:off x="13167361" y="9566910"/>
            <a:ext cx="4206240" cy="51435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0"/>
          <p:cNvSpPr/>
          <p:nvPr/>
        </p:nvSpPr>
        <p:spPr>
          <a:xfrm>
            <a:off x="0" y="11"/>
            <a:ext cx="18288000" cy="10287000"/>
          </a:xfrm>
          <a:custGeom>
            <a:rect b="b" l="l" r="r" t="t"/>
            <a:pathLst>
              <a:path extrusionOk="0" h="10287000" w="18288000">
                <a:moveTo>
                  <a:pt x="18287998" y="10286999"/>
                </a:moveTo>
                <a:lnTo>
                  <a:pt x="0" y="10286999"/>
                </a:lnTo>
                <a:lnTo>
                  <a:pt x="0" y="0"/>
                </a:lnTo>
                <a:lnTo>
                  <a:pt x="18287998" y="0"/>
                </a:lnTo>
                <a:lnTo>
                  <a:pt x="18287998" y="10286999"/>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7" name="Google Shape;7;p20"/>
          <p:cNvSpPr txBox="1"/>
          <p:nvPr>
            <p:ph type="title"/>
          </p:nvPr>
        </p:nvSpPr>
        <p:spPr>
          <a:xfrm>
            <a:off x="607518" y="815308"/>
            <a:ext cx="17072963" cy="777875"/>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400"/>
              <a:buFont typeface="Arial"/>
              <a:buNone/>
              <a:defRPr b="1" i="0" sz="4900" u="none" cap="none" strike="noStrike">
                <a:solidFill>
                  <a:srgbClr val="313D48"/>
                </a:solidFill>
                <a:latin typeface="Tahoma"/>
                <a:ea typeface="Tahoma"/>
                <a:cs typeface="Tahoma"/>
                <a:sym typeface="Tahoma"/>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20"/>
          <p:cNvSpPr txBox="1"/>
          <p:nvPr>
            <p:ph idx="1" type="body"/>
          </p:nvPr>
        </p:nvSpPr>
        <p:spPr>
          <a:xfrm>
            <a:off x="6137409" y="2441745"/>
            <a:ext cx="11536044" cy="2644775"/>
          </a:xfrm>
          <a:prstGeom prst="rect">
            <a:avLst/>
          </a:prstGeom>
          <a:noFill/>
          <a:ln>
            <a:noFill/>
          </a:ln>
        </p:spPr>
        <p:txBody>
          <a:bodyPr anchorCtr="0" anchor="t" bIns="0" lIns="0" spcFirstLastPara="1" rIns="0" wrap="square" tIns="0">
            <a:spAutoFit/>
          </a:bodyPr>
          <a:lstStyle>
            <a:lvl1pPr indent="-228600" lvl="0" marL="457200" marR="0" rtl="0" algn="l">
              <a:lnSpc>
                <a:spcPct val="100000"/>
              </a:lnSpc>
              <a:spcBef>
                <a:spcPts val="0"/>
              </a:spcBef>
              <a:spcAft>
                <a:spcPts val="0"/>
              </a:spcAft>
              <a:buClr>
                <a:srgbClr val="000000"/>
              </a:buClr>
              <a:buSzPts val="1400"/>
              <a:buFont typeface="Arial"/>
              <a:buNone/>
              <a:defRPr b="0" i="0" sz="2300" u="none" cap="none" strike="noStrike">
                <a:solidFill>
                  <a:srgbClr val="600724"/>
                </a:solidFill>
                <a:latin typeface="Helvetica Neue"/>
                <a:ea typeface="Helvetica Neue"/>
                <a:cs typeface="Helvetica Neue"/>
                <a:sym typeface="Helvetica Neue"/>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9pPr>
          </a:lstStyle>
          <a:p/>
        </p:txBody>
      </p:sp>
      <p:sp>
        <p:nvSpPr>
          <p:cNvPr id="9" name="Google Shape;9;p20"/>
          <p:cNvSpPr txBox="1"/>
          <p:nvPr>
            <p:ph idx="11" type="ftr"/>
          </p:nvPr>
        </p:nvSpPr>
        <p:spPr>
          <a:xfrm>
            <a:off x="6217920" y="9566910"/>
            <a:ext cx="5852160" cy="514350"/>
          </a:xfrm>
          <a:prstGeom prst="rect">
            <a:avLst/>
          </a:prstGeom>
          <a:noFill/>
          <a:ln>
            <a:noFill/>
          </a:ln>
        </p:spPr>
        <p:txBody>
          <a:bodyPr anchorCtr="0" anchor="t" bIns="0" lIns="0" spcFirstLastPara="1" rIns="0" wrap="square" tIns="0">
            <a:spAutoFit/>
          </a:bodyPr>
          <a:lstStyle>
            <a:lvl1pPr lvl="0" marR="0" rtl="0" algn="ctr">
              <a:lnSpc>
                <a:spcPct val="100000"/>
              </a:lnSpc>
              <a:spcBef>
                <a:spcPts val="0"/>
              </a:spcBef>
              <a:spcAft>
                <a:spcPts val="0"/>
              </a:spcAft>
              <a:buClr>
                <a:srgbClr val="000000"/>
              </a:buClr>
              <a:buSzPts val="1400"/>
              <a:buFont typeface="Arial"/>
              <a:buNone/>
              <a:defRPr b="0" i="0" sz="18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0"/>
          <p:cNvSpPr txBox="1"/>
          <p:nvPr>
            <p:ph idx="10" type="dt"/>
          </p:nvPr>
        </p:nvSpPr>
        <p:spPr>
          <a:xfrm>
            <a:off x="914400" y="9566910"/>
            <a:ext cx="4206240" cy="514350"/>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1" name="Google Shape;11;p20"/>
          <p:cNvSpPr txBox="1"/>
          <p:nvPr>
            <p:ph idx="12" type="sldNum"/>
          </p:nvPr>
        </p:nvSpPr>
        <p:spPr>
          <a:xfrm>
            <a:off x="13167361" y="9566910"/>
            <a:ext cx="4206240" cy="51435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50" name="Shape 50"/>
        <p:cNvGrpSpPr/>
        <p:nvPr/>
      </p:nvGrpSpPr>
      <p:grpSpPr>
        <a:xfrm>
          <a:off x="0" y="0"/>
          <a:ext cx="0" cy="0"/>
          <a:chOff x="0" y="0"/>
          <a:chExt cx="0" cy="0"/>
        </a:xfrm>
      </p:grpSpPr>
      <p:sp>
        <p:nvSpPr>
          <p:cNvPr id="51" name="Google Shape;51;p1"/>
          <p:cNvSpPr/>
          <p:nvPr/>
        </p:nvSpPr>
        <p:spPr>
          <a:xfrm>
            <a:off x="0" y="0"/>
            <a:ext cx="18288000" cy="1651000"/>
          </a:xfrm>
          <a:custGeom>
            <a:rect b="b" l="l" r="r" t="t"/>
            <a:pathLst>
              <a:path extrusionOk="0" h="1651000" w="18288000">
                <a:moveTo>
                  <a:pt x="0" y="1650463"/>
                </a:moveTo>
                <a:lnTo>
                  <a:pt x="18287998" y="1650463"/>
                </a:lnTo>
                <a:lnTo>
                  <a:pt x="18287998" y="0"/>
                </a:lnTo>
                <a:lnTo>
                  <a:pt x="0" y="0"/>
                </a:lnTo>
                <a:lnTo>
                  <a:pt x="0" y="1650463"/>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2" name="Google Shape;52;p1"/>
          <p:cNvSpPr/>
          <p:nvPr/>
        </p:nvSpPr>
        <p:spPr>
          <a:xfrm>
            <a:off x="0" y="1755237"/>
            <a:ext cx="18288000" cy="6734809"/>
          </a:xfrm>
          <a:custGeom>
            <a:rect b="b" l="l" r="r" t="t"/>
            <a:pathLst>
              <a:path extrusionOk="0" h="6734809" w="18288000">
                <a:moveTo>
                  <a:pt x="0" y="6734550"/>
                </a:moveTo>
                <a:lnTo>
                  <a:pt x="18287998" y="6734550"/>
                </a:lnTo>
                <a:lnTo>
                  <a:pt x="18287998" y="0"/>
                </a:lnTo>
                <a:lnTo>
                  <a:pt x="0" y="0"/>
                </a:lnTo>
                <a:lnTo>
                  <a:pt x="0" y="6734550"/>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3" name="Google Shape;53;p1"/>
          <p:cNvSpPr/>
          <p:nvPr/>
        </p:nvSpPr>
        <p:spPr>
          <a:xfrm>
            <a:off x="0" y="10223783"/>
            <a:ext cx="18288000" cy="63500"/>
          </a:xfrm>
          <a:custGeom>
            <a:rect b="b" l="l" r="r" t="t"/>
            <a:pathLst>
              <a:path extrusionOk="0" h="63500" w="18288000">
                <a:moveTo>
                  <a:pt x="0" y="63215"/>
                </a:moveTo>
                <a:lnTo>
                  <a:pt x="18287998" y="63215"/>
                </a:lnTo>
                <a:lnTo>
                  <a:pt x="18287998" y="0"/>
                </a:lnTo>
                <a:lnTo>
                  <a:pt x="0" y="0"/>
                </a:lnTo>
                <a:lnTo>
                  <a:pt x="0" y="63215"/>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4" name="Google Shape;54;p1"/>
          <p:cNvSpPr/>
          <p:nvPr/>
        </p:nvSpPr>
        <p:spPr>
          <a:xfrm>
            <a:off x="0" y="1650463"/>
            <a:ext cx="18288000" cy="104775"/>
          </a:xfrm>
          <a:custGeom>
            <a:rect b="b" l="l" r="r" t="t"/>
            <a:pathLst>
              <a:path extrusionOk="0" h="104775" w="18288000">
                <a:moveTo>
                  <a:pt x="0" y="0"/>
                </a:moveTo>
                <a:lnTo>
                  <a:pt x="18287999" y="0"/>
                </a:lnTo>
                <a:lnTo>
                  <a:pt x="18287999" y="104774"/>
                </a:lnTo>
                <a:lnTo>
                  <a:pt x="0" y="104774"/>
                </a:lnTo>
                <a:lnTo>
                  <a:pt x="0" y="0"/>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5" name="Google Shape;55;p1"/>
          <p:cNvSpPr txBox="1"/>
          <p:nvPr>
            <p:ph type="title"/>
          </p:nvPr>
        </p:nvSpPr>
        <p:spPr>
          <a:xfrm>
            <a:off x="2599057" y="2473001"/>
            <a:ext cx="13089900" cy="2787900"/>
          </a:xfrm>
          <a:prstGeom prst="rect">
            <a:avLst/>
          </a:prstGeom>
          <a:noFill/>
          <a:ln>
            <a:noFill/>
          </a:ln>
        </p:spPr>
        <p:txBody>
          <a:bodyPr anchorCtr="0" anchor="t" bIns="0" lIns="0" spcFirstLastPara="1" rIns="0" wrap="square" tIns="17125">
            <a:spAutoFit/>
          </a:bodyPr>
          <a:lstStyle/>
          <a:p>
            <a:pPr indent="0" lvl="0" marL="12700" rtl="0" algn="ctr">
              <a:lnSpc>
                <a:spcPct val="100000"/>
              </a:lnSpc>
              <a:spcBef>
                <a:spcPts val="0"/>
              </a:spcBef>
              <a:spcAft>
                <a:spcPts val="0"/>
              </a:spcAft>
              <a:buSzPts val="1400"/>
              <a:buNone/>
            </a:pPr>
            <a:r>
              <a:rPr lang="en-US" sz="9000">
                <a:solidFill>
                  <a:srgbClr val="600724"/>
                </a:solidFill>
                <a:latin typeface="Arial"/>
                <a:ea typeface="Arial"/>
                <a:cs typeface="Arial"/>
                <a:sym typeface="Arial"/>
              </a:rPr>
              <a:t>FORMATO </a:t>
            </a:r>
            <a:endParaRPr sz="9000">
              <a:solidFill>
                <a:srgbClr val="600724"/>
              </a:solidFill>
              <a:latin typeface="Arial"/>
              <a:ea typeface="Arial"/>
              <a:cs typeface="Arial"/>
              <a:sym typeface="Arial"/>
            </a:endParaRPr>
          </a:p>
          <a:p>
            <a:pPr indent="0" lvl="0" marL="12700" rtl="0" algn="ctr">
              <a:lnSpc>
                <a:spcPct val="100000"/>
              </a:lnSpc>
              <a:spcBef>
                <a:spcPts val="0"/>
              </a:spcBef>
              <a:spcAft>
                <a:spcPts val="0"/>
              </a:spcAft>
              <a:buSzPts val="1400"/>
              <a:buNone/>
            </a:pPr>
            <a:r>
              <a:rPr lang="en-US" sz="9000">
                <a:solidFill>
                  <a:srgbClr val="600724"/>
                </a:solidFill>
                <a:latin typeface="Arial"/>
                <a:ea typeface="Arial"/>
                <a:cs typeface="Arial"/>
                <a:sym typeface="Arial"/>
              </a:rPr>
              <a:t>PLAN DE NEGOCIOS</a:t>
            </a:r>
            <a:endParaRPr sz="9000">
              <a:solidFill>
                <a:srgbClr val="600724"/>
              </a:solidFill>
              <a:latin typeface="Arial"/>
              <a:ea typeface="Arial"/>
              <a:cs typeface="Arial"/>
              <a:sym typeface="Arial"/>
            </a:endParaRPr>
          </a:p>
        </p:txBody>
      </p:sp>
      <p:grpSp>
        <p:nvGrpSpPr>
          <p:cNvPr id="56" name="Google Shape;56;p1"/>
          <p:cNvGrpSpPr/>
          <p:nvPr/>
        </p:nvGrpSpPr>
        <p:grpSpPr>
          <a:xfrm>
            <a:off x="0" y="0"/>
            <a:ext cx="18288164" cy="326390"/>
            <a:chOff x="0" y="0"/>
            <a:chExt cx="18288164" cy="326390"/>
          </a:xfrm>
        </p:grpSpPr>
        <p:sp>
          <p:nvSpPr>
            <p:cNvPr id="57" name="Google Shape;57;p1"/>
            <p:cNvSpPr/>
            <p:nvPr/>
          </p:nvSpPr>
          <p:spPr>
            <a:xfrm>
              <a:off x="1723554" y="0"/>
              <a:ext cx="16564610" cy="326390"/>
            </a:xfrm>
            <a:custGeom>
              <a:rect b="b" l="l" r="r" t="t"/>
              <a:pathLst>
                <a:path extrusionOk="0" h="326390" w="16564609">
                  <a:moveTo>
                    <a:pt x="16557823" y="326352"/>
                  </a:moveTo>
                  <a:lnTo>
                    <a:pt x="0" y="0"/>
                  </a:lnTo>
                  <a:lnTo>
                    <a:pt x="16564255" y="0"/>
                  </a:lnTo>
                  <a:lnTo>
                    <a:pt x="16557823" y="326352"/>
                  </a:lnTo>
                  <a:close/>
                </a:path>
              </a:pathLst>
            </a:custGeom>
            <a:solidFill>
              <a:srgbClr val="600724">
                <a:alpha val="48235"/>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8" name="Google Shape;58;p1"/>
            <p:cNvSpPr/>
            <p:nvPr/>
          </p:nvSpPr>
          <p:spPr>
            <a:xfrm>
              <a:off x="0" y="0"/>
              <a:ext cx="14842490" cy="294005"/>
            </a:xfrm>
            <a:custGeom>
              <a:rect b="b" l="l" r="r" t="t"/>
              <a:pathLst>
                <a:path extrusionOk="0" h="294005" w="14842489">
                  <a:moveTo>
                    <a:pt x="14841871" y="0"/>
                  </a:moveTo>
                  <a:lnTo>
                    <a:pt x="0" y="293498"/>
                  </a:lnTo>
                  <a:lnTo>
                    <a:pt x="0" y="0"/>
                  </a:lnTo>
                  <a:lnTo>
                    <a:pt x="14841871" y="0"/>
                  </a:lnTo>
                  <a:close/>
                </a:path>
              </a:pathLst>
            </a:custGeom>
            <a:solidFill>
              <a:srgbClr val="BE9554">
                <a:alpha val="2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59" name="Google Shape;59;p1"/>
          <p:cNvSpPr txBox="1"/>
          <p:nvPr/>
        </p:nvSpPr>
        <p:spPr>
          <a:xfrm>
            <a:off x="1095671" y="6271956"/>
            <a:ext cx="16402200" cy="1135800"/>
          </a:xfrm>
          <a:prstGeom prst="rect">
            <a:avLst/>
          </a:prstGeom>
          <a:noFill/>
          <a:ln>
            <a:noFill/>
          </a:ln>
        </p:spPr>
        <p:txBody>
          <a:bodyPr anchorCtr="0" anchor="t" bIns="0" lIns="0" spcFirstLastPara="1" rIns="0" wrap="square" tIns="12700">
            <a:spAutoFit/>
          </a:bodyPr>
          <a:lstStyle/>
          <a:p>
            <a:pPr indent="-2849245" lvl="0" marL="2861310" marR="5080" rtl="0" algn="ctr">
              <a:lnSpc>
                <a:spcPct val="114599"/>
              </a:lnSpc>
              <a:spcBef>
                <a:spcPts val="0"/>
              </a:spcBef>
              <a:spcAft>
                <a:spcPts val="0"/>
              </a:spcAft>
              <a:buClr>
                <a:schemeClr val="dk1"/>
              </a:buClr>
              <a:buSzPts val="1100"/>
              <a:buFont typeface="Arial"/>
              <a:buNone/>
            </a:pPr>
            <a:r>
              <a:rPr b="1" lang="en-US" sz="3400">
                <a:solidFill>
                  <a:srgbClr val="252F3A"/>
                </a:solidFill>
              </a:rPr>
              <a:t>MODALIDAD FORTALECIMIENTO</a:t>
            </a:r>
            <a:endParaRPr b="1" sz="3400">
              <a:solidFill>
                <a:srgbClr val="252F3A"/>
              </a:solidFill>
            </a:endParaRPr>
          </a:p>
          <a:p>
            <a:pPr indent="-2849245" lvl="0" marL="2861310" marR="5080" rtl="0" algn="ctr">
              <a:lnSpc>
                <a:spcPct val="114599"/>
              </a:lnSpc>
              <a:spcBef>
                <a:spcPts val="0"/>
              </a:spcBef>
              <a:spcAft>
                <a:spcPts val="0"/>
              </a:spcAft>
              <a:buClr>
                <a:schemeClr val="dk1"/>
              </a:buClr>
              <a:buSzPts val="1100"/>
              <a:buFont typeface="Arial"/>
              <a:buNone/>
            </a:pPr>
            <a:r>
              <a:rPr b="1" lang="en-US" sz="3400">
                <a:solidFill>
                  <a:srgbClr val="252F3A"/>
                </a:solidFill>
              </a:rPr>
              <a:t>CONVOCATORIA FABRICANDO EMPRENDEDORES 2024</a:t>
            </a:r>
            <a:endParaRPr b="1" sz="3400">
              <a:solidFill>
                <a:srgbClr val="252F3A"/>
              </a:solidFill>
            </a:endParaRPr>
          </a:p>
        </p:txBody>
      </p:sp>
      <p:sp>
        <p:nvSpPr>
          <p:cNvPr id="60" name="Google Shape;60;p1"/>
          <p:cNvSpPr txBox="1"/>
          <p:nvPr/>
        </p:nvSpPr>
        <p:spPr>
          <a:xfrm>
            <a:off x="942983" y="8490056"/>
            <a:ext cx="16402200" cy="351600"/>
          </a:xfrm>
          <a:prstGeom prst="rect">
            <a:avLst/>
          </a:prstGeom>
          <a:noFill/>
          <a:ln>
            <a:noFill/>
          </a:ln>
        </p:spPr>
        <p:txBody>
          <a:bodyPr anchorCtr="0" anchor="t" bIns="0" lIns="0" spcFirstLastPara="1" rIns="0" wrap="square" tIns="12700">
            <a:spAutoFit/>
          </a:bodyPr>
          <a:lstStyle/>
          <a:p>
            <a:pPr indent="-2849245" lvl="0" marL="2861310" marR="5080" rtl="0" algn="ctr">
              <a:lnSpc>
                <a:spcPct val="114599"/>
              </a:lnSpc>
              <a:spcBef>
                <a:spcPts val="0"/>
              </a:spcBef>
              <a:spcAft>
                <a:spcPts val="0"/>
              </a:spcAft>
              <a:buClr>
                <a:schemeClr val="dk1"/>
              </a:buClr>
              <a:buSzPts val="1100"/>
              <a:buFont typeface="Arial"/>
              <a:buNone/>
            </a:pPr>
            <a:r>
              <a:rPr b="1" i="1" lang="en-US" sz="2200">
                <a:solidFill>
                  <a:srgbClr val="252F3A"/>
                </a:solidFill>
              </a:rPr>
              <a:t>INSTITUTO SUDCALIFORNIANO DE LA JUVENTUD</a:t>
            </a:r>
            <a:endParaRPr b="1" i="1" sz="2200" u="none" cap="none" strike="noStrike">
              <a:solidFill>
                <a:srgbClr val="252F3A"/>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grpSp>
        <p:nvGrpSpPr>
          <p:cNvPr id="193" name="Google Shape;193;g3151c6a44ac_0_101"/>
          <p:cNvGrpSpPr/>
          <p:nvPr/>
        </p:nvGrpSpPr>
        <p:grpSpPr>
          <a:xfrm>
            <a:off x="0" y="8261299"/>
            <a:ext cx="18288004" cy="2026284"/>
            <a:chOff x="0" y="8261299"/>
            <a:chExt cx="18288004" cy="2026284"/>
          </a:xfrm>
        </p:grpSpPr>
        <p:sp>
          <p:nvSpPr>
            <p:cNvPr id="194" name="Google Shape;194;g3151c6a44ac_0_101"/>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95" name="Google Shape;195;g3151c6a44ac_0_101"/>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96" name="Google Shape;196;g3151c6a44ac_0_101"/>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97" name="Google Shape;197;g3151c6a44ac_0_101"/>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98" name="Google Shape;198;g3151c6a44ac_0_101"/>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99" name="Google Shape;199;g3151c6a44ac_0_101"/>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00" name="Google Shape;200;g3151c6a44ac_0_101"/>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Funciones y Responsabilidades</a:t>
            </a:r>
            <a:endParaRPr b="0" i="0" sz="2800" u="none" cap="none" strike="noStrike">
              <a:solidFill>
                <a:schemeClr val="dk1"/>
              </a:solidFill>
              <a:latin typeface="Tahoma"/>
              <a:ea typeface="Tahoma"/>
              <a:cs typeface="Tahoma"/>
              <a:sym typeface="Tahoma"/>
            </a:endParaRPr>
          </a:p>
        </p:txBody>
      </p:sp>
      <p:sp>
        <p:nvSpPr>
          <p:cNvPr id="201" name="Google Shape;201;g3151c6a44ac_0_101"/>
          <p:cNvSpPr txBox="1"/>
          <p:nvPr/>
        </p:nvSpPr>
        <p:spPr>
          <a:xfrm>
            <a:off x="493375" y="2084975"/>
            <a:ext cx="16670400" cy="44451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Conceptos de organización</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Forma organizacional: El tipo de estructura que se va a definir (líneas funcionales, centros de utilidades o de matriz, etcétera).</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Relaciones organizacionales: El grado de centralización o descentralización de responsabilidad.</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Autonomía versus control: El grado hasta el cual la autonomía debe ser ejercitada entre las unidades organizacionales.</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Comunicación: Establece las formas y grados de comunicación deseada dentro de la organización.</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Motivación: Determinar los procedimientos mediante los cuales las personas son motivadas para hacer que la organización trabaje más eficientemente hacia los objetivos comunes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Tomando en cuenta los puntos anteriores, desarrolla las funciones y responsabilidades de cada puesto que integraste al organigrama del emprendimiento</a:t>
            </a:r>
            <a:endParaRPr sz="1200">
              <a:solidFill>
                <a:schemeClr val="dk1"/>
              </a:solidFill>
            </a:endParaRPr>
          </a:p>
        </p:txBody>
      </p:sp>
      <p:sp>
        <p:nvSpPr>
          <p:cNvPr id="202" name="Google Shape;202;g3151c6a44ac_0_101"/>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lang="en-US" sz="4000">
                <a:solidFill>
                  <a:srgbClr val="A02040"/>
                </a:solidFill>
                <a:latin typeface="Tahoma"/>
                <a:ea typeface="Tahoma"/>
                <a:cs typeface="Tahoma"/>
                <a:sym typeface="Tahoma"/>
              </a:rPr>
              <a:t>4</a:t>
            </a:r>
            <a:r>
              <a:rPr b="1" lang="en-US" sz="4000">
                <a:solidFill>
                  <a:srgbClr val="A02040"/>
                </a:solidFill>
                <a:latin typeface="Tahoma"/>
                <a:ea typeface="Tahoma"/>
                <a:cs typeface="Tahoma"/>
                <a:sym typeface="Tahoma"/>
              </a:rPr>
              <a:t>.1 Organización y </a:t>
            </a:r>
            <a:r>
              <a:rPr b="1" lang="en-US" sz="4000">
                <a:solidFill>
                  <a:srgbClr val="A02040"/>
                </a:solidFill>
                <a:latin typeface="Tahoma"/>
                <a:ea typeface="Tahoma"/>
                <a:cs typeface="Tahoma"/>
                <a:sym typeface="Tahoma"/>
              </a:rPr>
              <a:t>Gestión</a:t>
            </a:r>
            <a:endParaRPr b="0" i="0" sz="4000" u="none" cap="none" strike="noStrike">
              <a:solidFill>
                <a:schemeClr val="dk1"/>
              </a:solidFill>
              <a:latin typeface="Tahoma"/>
              <a:ea typeface="Tahoma"/>
              <a:cs typeface="Tahoma"/>
              <a:sym typeface="Tahoma"/>
            </a:endParaRPr>
          </a:p>
        </p:txBody>
      </p:sp>
      <p:sp>
        <p:nvSpPr>
          <p:cNvPr id="203" name="Google Shape;203;g3151c6a44ac_0_101"/>
          <p:cNvSpPr txBox="1"/>
          <p:nvPr/>
        </p:nvSpPr>
        <p:spPr>
          <a:xfrm>
            <a:off x="493375" y="7124050"/>
            <a:ext cx="5709300" cy="448200"/>
          </a:xfrm>
          <a:prstGeom prst="rect">
            <a:avLst/>
          </a:prstGeom>
          <a:noFill/>
          <a:ln>
            <a:noFill/>
          </a:ln>
        </p:spPr>
        <p:txBody>
          <a:bodyPr anchorCtr="0" anchor="t" bIns="0" lIns="0" spcFirstLastPara="1" rIns="0" wrap="square" tIns="17125">
            <a:spAutoFit/>
          </a:bodyPr>
          <a:lstStyle/>
          <a:p>
            <a:pPr indent="0" lvl="0" marL="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Estructura Legal</a:t>
            </a:r>
            <a:endParaRPr b="0" i="0" sz="2800" u="none" cap="none" strike="noStrike">
              <a:solidFill>
                <a:schemeClr val="dk1"/>
              </a:solidFill>
              <a:latin typeface="Tahoma"/>
              <a:ea typeface="Tahoma"/>
              <a:cs typeface="Tahoma"/>
              <a:sym typeface="Tahoma"/>
            </a:endParaRPr>
          </a:p>
        </p:txBody>
      </p:sp>
      <p:sp>
        <p:nvSpPr>
          <p:cNvPr id="204" name="Google Shape;204;g3151c6a44ac_0_101"/>
          <p:cNvSpPr txBox="1"/>
          <p:nvPr/>
        </p:nvSpPr>
        <p:spPr>
          <a:xfrm>
            <a:off x="493375" y="7583250"/>
            <a:ext cx="16670400" cy="3816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Menciona cómo está constituido tu emprendimiento ante el SAT</a:t>
            </a:r>
            <a:endParaRPr b="1" i="0" sz="2400" u="none" cap="none" strike="noStrike">
              <a:solidFill>
                <a:srgbClr val="BE9554"/>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grpSp>
        <p:nvGrpSpPr>
          <p:cNvPr id="209" name="Google Shape;209;g3151c6a44ac_0_147"/>
          <p:cNvGrpSpPr/>
          <p:nvPr/>
        </p:nvGrpSpPr>
        <p:grpSpPr>
          <a:xfrm>
            <a:off x="0" y="8261299"/>
            <a:ext cx="18288004" cy="2026284"/>
            <a:chOff x="0" y="8261299"/>
            <a:chExt cx="18288004" cy="2026284"/>
          </a:xfrm>
        </p:grpSpPr>
        <p:sp>
          <p:nvSpPr>
            <p:cNvPr id="210" name="Google Shape;210;g3151c6a44ac_0_147"/>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11" name="Google Shape;211;g3151c6a44ac_0_147"/>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12" name="Google Shape;212;g3151c6a44ac_0_147"/>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13" name="Google Shape;213;g3151c6a44ac_0_147"/>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14" name="Google Shape;214;g3151c6a44ac_0_147"/>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15" name="Google Shape;215;g3151c6a44ac_0_147"/>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16" name="Google Shape;216;g3151c6a44ac_0_147"/>
          <p:cNvSpPr txBox="1"/>
          <p:nvPr/>
        </p:nvSpPr>
        <p:spPr>
          <a:xfrm>
            <a:off x="6867300" y="3488400"/>
            <a:ext cx="4553400" cy="2167200"/>
          </a:xfrm>
          <a:prstGeom prst="rect">
            <a:avLst/>
          </a:prstGeom>
          <a:noFill/>
          <a:ln>
            <a:noFill/>
          </a:ln>
        </p:spPr>
        <p:txBody>
          <a:bodyPr anchorCtr="0" anchor="t" bIns="0" lIns="0" spcFirstLastPara="1" rIns="0" wrap="square" tIns="12050">
            <a:spAutoFit/>
          </a:bodyPr>
          <a:lstStyle/>
          <a:p>
            <a:pPr indent="0" lvl="0" marL="0" marR="0" rtl="0" algn="ctr">
              <a:lnSpc>
                <a:spcPct val="100000"/>
              </a:lnSpc>
              <a:spcBef>
                <a:spcPts val="0"/>
              </a:spcBef>
              <a:spcAft>
                <a:spcPts val="0"/>
              </a:spcAft>
              <a:buClr>
                <a:schemeClr val="dk1"/>
              </a:buClr>
              <a:buSzPts val="1100"/>
              <a:buFont typeface="Arial"/>
              <a:buNone/>
            </a:pPr>
            <a:r>
              <a:rPr b="1" lang="en-US" sz="7000">
                <a:solidFill>
                  <a:srgbClr val="BE9554"/>
                </a:solidFill>
              </a:rPr>
              <a:t>Plan de Marketing</a:t>
            </a:r>
            <a:endParaRPr b="1" i="0" sz="7000" u="none" cap="none" strike="noStrike">
              <a:solidFill>
                <a:srgbClr val="BE9554"/>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grpSp>
        <p:nvGrpSpPr>
          <p:cNvPr id="221" name="Google Shape;221;g3151c6a44ac_0_158"/>
          <p:cNvGrpSpPr/>
          <p:nvPr/>
        </p:nvGrpSpPr>
        <p:grpSpPr>
          <a:xfrm>
            <a:off x="0" y="8261299"/>
            <a:ext cx="18288004" cy="2026284"/>
            <a:chOff x="0" y="8261299"/>
            <a:chExt cx="18288004" cy="2026284"/>
          </a:xfrm>
        </p:grpSpPr>
        <p:sp>
          <p:nvSpPr>
            <p:cNvPr id="222" name="Google Shape;222;g3151c6a44ac_0_158"/>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3" name="Google Shape;223;g3151c6a44ac_0_158"/>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4" name="Google Shape;224;g3151c6a44ac_0_158"/>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5" name="Google Shape;225;g3151c6a44ac_0_158"/>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26" name="Google Shape;226;g3151c6a44ac_0_158"/>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7" name="Google Shape;227;g3151c6a44ac_0_158"/>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8" name="Google Shape;228;g3151c6a44ac_0_158"/>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Propuesta de Valor</a:t>
            </a:r>
            <a:endParaRPr b="0" i="0" sz="2800" u="none" cap="none" strike="noStrike">
              <a:solidFill>
                <a:schemeClr val="dk1"/>
              </a:solidFill>
              <a:latin typeface="Tahoma"/>
              <a:ea typeface="Tahoma"/>
              <a:cs typeface="Tahoma"/>
              <a:sym typeface="Tahoma"/>
            </a:endParaRPr>
          </a:p>
        </p:txBody>
      </p:sp>
      <p:sp>
        <p:nvSpPr>
          <p:cNvPr id="229" name="Google Shape;229;g3151c6a44ac_0_158"/>
          <p:cNvSpPr txBox="1"/>
          <p:nvPr/>
        </p:nvSpPr>
        <p:spPr>
          <a:xfrm>
            <a:off x="493375" y="2084975"/>
            <a:ext cx="16670400" cy="55533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Para realizar una Propuesta de Valor, es necesario analizar las preferencias de los clientes y, de ser posible, sus necesidades.</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El análisis debe considerar los siguientes aspectos de los consumidores:</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El comportamiento ante los factores de los negocios,</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Cambio en la demografía,</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Cambios en los valores,</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La movilidad del consumidor,</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La satisfacción del cliente,</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Resolución de quejas.</a:t>
            </a:r>
            <a:endParaRPr sz="1200">
              <a:solidFill>
                <a:schemeClr val="dk1"/>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La información debe permitir realizar un análisis con relación a lo que debe tomarse en cuenta:</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Crecimiento en ventas del segmento de mercado a analizar;</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Riesgo y oportunidades del segmento;</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Comportamiento del segmento a nivel local, regional y nacional;</a:t>
            </a:r>
            <a:endParaRPr b="1" i="0" sz="2400" u="none" cap="none" strike="noStrike">
              <a:solidFill>
                <a:srgbClr val="BE9554"/>
              </a:solidFill>
              <a:latin typeface="Arial"/>
              <a:ea typeface="Arial"/>
              <a:cs typeface="Arial"/>
              <a:sym typeface="Arial"/>
            </a:endParaRPr>
          </a:p>
        </p:txBody>
      </p:sp>
      <p:sp>
        <p:nvSpPr>
          <p:cNvPr id="230" name="Google Shape;230;g3151c6a44ac_0_158"/>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lang="en-US" sz="4000">
                <a:solidFill>
                  <a:srgbClr val="A02040"/>
                </a:solidFill>
                <a:latin typeface="Tahoma"/>
                <a:ea typeface="Tahoma"/>
                <a:cs typeface="Tahoma"/>
                <a:sym typeface="Tahoma"/>
              </a:rPr>
              <a:t>5. Estrategia de Marketing</a:t>
            </a:r>
            <a:endParaRPr b="0" i="0" sz="4000" u="none" cap="none" strike="noStrike">
              <a:solidFill>
                <a:schemeClr val="dk1"/>
              </a:solidFill>
              <a:latin typeface="Tahoma"/>
              <a:ea typeface="Tahoma"/>
              <a:cs typeface="Tahoma"/>
              <a:sym typeface="Tahom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grpSp>
        <p:nvGrpSpPr>
          <p:cNvPr id="235" name="Google Shape;235;g3151c6a44ac_0_176"/>
          <p:cNvGrpSpPr/>
          <p:nvPr/>
        </p:nvGrpSpPr>
        <p:grpSpPr>
          <a:xfrm>
            <a:off x="0" y="8261299"/>
            <a:ext cx="18288004" cy="2026284"/>
            <a:chOff x="0" y="8261299"/>
            <a:chExt cx="18288004" cy="2026284"/>
          </a:xfrm>
        </p:grpSpPr>
        <p:sp>
          <p:nvSpPr>
            <p:cNvPr id="236" name="Google Shape;236;g3151c6a44ac_0_176"/>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37" name="Google Shape;237;g3151c6a44ac_0_176"/>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38" name="Google Shape;238;g3151c6a44ac_0_176"/>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39" name="Google Shape;239;g3151c6a44ac_0_176"/>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40" name="Google Shape;240;g3151c6a44ac_0_176"/>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41" name="Google Shape;241;g3151c6a44ac_0_176"/>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42" name="Google Shape;242;g3151c6a44ac_0_176"/>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Canales de Distribución</a:t>
            </a:r>
            <a:endParaRPr b="0" i="0" sz="2800" u="none" cap="none" strike="noStrike">
              <a:solidFill>
                <a:schemeClr val="dk1"/>
              </a:solidFill>
              <a:latin typeface="Tahoma"/>
              <a:ea typeface="Tahoma"/>
              <a:cs typeface="Tahoma"/>
              <a:sym typeface="Tahoma"/>
            </a:endParaRPr>
          </a:p>
        </p:txBody>
      </p:sp>
      <p:sp>
        <p:nvSpPr>
          <p:cNvPr id="243" name="Google Shape;243;g3151c6a44ac_0_176"/>
          <p:cNvSpPr txBox="1"/>
          <p:nvPr/>
        </p:nvSpPr>
        <p:spPr>
          <a:xfrm>
            <a:off x="493375" y="2084975"/>
            <a:ext cx="16670400" cy="55533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Para establecer una estrategia para la distribución de los productos y/o servicios, es importante que se tomen en cuenta  las áreas de mercado en las cuales la empresa podría expandirse.</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Cinco posibles aproximaciones están disponibles para consolidar canales de distribución en los emprendimientos:</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Penetración de mercado.</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Desarrollo del producto y/o servicio.</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Expansión de mercado.</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Diversificación de los productos y/o servicios.</a:t>
            </a:r>
            <a:endParaRPr b="1" sz="2400">
              <a:solidFill>
                <a:srgbClr val="BE9554"/>
              </a:solidFill>
            </a:endParaRPr>
          </a:p>
          <a:p>
            <a:pPr indent="0" lvl="0" marL="0" rtl="0" algn="l">
              <a:spcBef>
                <a:spcPts val="0"/>
              </a:spcBef>
              <a:spcAft>
                <a:spcPts val="0"/>
              </a:spcAft>
              <a:buClr>
                <a:schemeClr val="dk1"/>
              </a:buClr>
              <a:buSzPts val="1100"/>
              <a:buFont typeface="Arial"/>
              <a:buNone/>
            </a:pPr>
            <a:r>
              <a:rPr b="1" lang="en-US" sz="2400">
                <a:solidFill>
                  <a:srgbClr val="BE9554"/>
                </a:solidFill>
              </a:rPr>
              <a:t>·   	Plataformas para distribución y ventas.</a:t>
            </a:r>
            <a:endParaRPr b="1" sz="2400">
              <a:solidFill>
                <a:srgbClr val="BE9554"/>
              </a:solidFill>
            </a:endParaRPr>
          </a:p>
          <a:p>
            <a:pPr indent="0" lvl="0" marL="0" rtl="0" algn="l">
              <a:spcBef>
                <a:spcPts val="0"/>
              </a:spcBef>
              <a:spcAft>
                <a:spcPts val="0"/>
              </a:spcAft>
              <a:buClr>
                <a:schemeClr val="dk1"/>
              </a:buClr>
              <a:buSzPts val="1100"/>
              <a:buFont typeface="Arial"/>
              <a:buNone/>
            </a:pPr>
            <a:r>
              <a:t/>
            </a:r>
            <a:endParaRPr b="1" sz="2400">
              <a:solidFill>
                <a:srgbClr val="BE9554"/>
              </a:solidFill>
            </a:endParaRPr>
          </a:p>
          <a:p>
            <a:pPr indent="0" lvl="0" marL="0" rtl="0" algn="l">
              <a:spcBef>
                <a:spcPts val="0"/>
              </a:spcBef>
              <a:spcAft>
                <a:spcPts val="0"/>
              </a:spcAft>
              <a:buClr>
                <a:schemeClr val="dk1"/>
              </a:buClr>
              <a:buSzPts val="1100"/>
              <a:buFont typeface="Arial"/>
              <a:buNone/>
            </a:pPr>
            <a:r>
              <a:rPr b="1" lang="en-US" sz="2400">
                <a:solidFill>
                  <a:srgbClr val="BE9554"/>
                </a:solidFill>
              </a:rPr>
              <a:t>Con base a los puntos anteriores, desarrolla un análisis de los canales de distribución que tienes actualmente en tu emprendimiento, así como estrategias que pudieses implementar para ampliar dichos canales de distribución y ventas</a:t>
            </a:r>
            <a:endParaRPr b="1" sz="2400">
              <a:solidFill>
                <a:srgbClr val="BE9554"/>
              </a:solidFill>
            </a:endParaRPr>
          </a:p>
        </p:txBody>
      </p:sp>
      <p:sp>
        <p:nvSpPr>
          <p:cNvPr id="244" name="Google Shape;244;g3151c6a44ac_0_176"/>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lang="en-US" sz="4000">
                <a:solidFill>
                  <a:srgbClr val="A02040"/>
                </a:solidFill>
                <a:latin typeface="Tahoma"/>
                <a:ea typeface="Tahoma"/>
                <a:cs typeface="Tahoma"/>
                <a:sym typeface="Tahoma"/>
              </a:rPr>
              <a:t>5.1 Estrategia de Marketing</a:t>
            </a:r>
            <a:endParaRPr b="0" i="0" sz="4000" u="none" cap="none" strike="noStrike">
              <a:solidFill>
                <a:schemeClr val="dk1"/>
              </a:solidFill>
              <a:latin typeface="Tahoma"/>
              <a:ea typeface="Tahoma"/>
              <a:cs typeface="Tahoma"/>
              <a:sym typeface="Tahom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grpSp>
        <p:nvGrpSpPr>
          <p:cNvPr id="249" name="Google Shape;249;g3151c6a44ac_0_190"/>
          <p:cNvGrpSpPr/>
          <p:nvPr/>
        </p:nvGrpSpPr>
        <p:grpSpPr>
          <a:xfrm>
            <a:off x="0" y="8261299"/>
            <a:ext cx="18288004" cy="2026284"/>
            <a:chOff x="0" y="8261299"/>
            <a:chExt cx="18288004" cy="2026284"/>
          </a:xfrm>
        </p:grpSpPr>
        <p:sp>
          <p:nvSpPr>
            <p:cNvPr id="250" name="Google Shape;250;g3151c6a44ac_0_190"/>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51" name="Google Shape;251;g3151c6a44ac_0_190"/>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52" name="Google Shape;252;g3151c6a44ac_0_190"/>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53" name="Google Shape;253;g3151c6a44ac_0_190"/>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54" name="Google Shape;254;g3151c6a44ac_0_190"/>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55" name="Google Shape;255;g3151c6a44ac_0_190"/>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56" name="Google Shape;256;g3151c6a44ac_0_190"/>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Estrategia de Promoción</a:t>
            </a:r>
            <a:endParaRPr b="0" i="0" sz="2800" u="none" cap="none" strike="noStrike">
              <a:solidFill>
                <a:schemeClr val="dk1"/>
              </a:solidFill>
              <a:latin typeface="Tahoma"/>
              <a:ea typeface="Tahoma"/>
              <a:cs typeface="Tahoma"/>
              <a:sym typeface="Tahoma"/>
            </a:endParaRPr>
          </a:p>
        </p:txBody>
      </p:sp>
      <p:sp>
        <p:nvSpPr>
          <p:cNvPr id="257" name="Google Shape;257;g3151c6a44ac_0_190"/>
          <p:cNvSpPr txBox="1"/>
          <p:nvPr/>
        </p:nvSpPr>
        <p:spPr>
          <a:xfrm>
            <a:off x="493375" y="2084975"/>
            <a:ext cx="16670400" cy="40758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Para ofrecer productos y/o servicios al público objetivo, es necesario establecer estrategias focalizadas que permitan que al cliente le sea realmente interesante adquirir lo que está ofreciendo el emprendimiento, para esto, es sugerible:</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Fijar Indicadores de ventas y</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Realizar técnicas de entrevista</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Esto, te ayudará a generar “Promociones” del producto y/o servicio, es decir, cómo ofertar de manera adecuada, simple, objetiva y atractiva, lo que ofrece el emprendimiento.</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Con base a lo anterior, menciona las actuales estrategias de promoción de tus productos y/o servicios</a:t>
            </a:r>
            <a:endParaRPr b="1" sz="2400">
              <a:solidFill>
                <a:srgbClr val="BE9554"/>
              </a:solidFill>
            </a:endParaRPr>
          </a:p>
        </p:txBody>
      </p:sp>
      <p:sp>
        <p:nvSpPr>
          <p:cNvPr id="258" name="Google Shape;258;g3151c6a44ac_0_190"/>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lang="en-US" sz="4000">
                <a:solidFill>
                  <a:srgbClr val="A02040"/>
                </a:solidFill>
                <a:latin typeface="Tahoma"/>
                <a:ea typeface="Tahoma"/>
                <a:cs typeface="Tahoma"/>
                <a:sym typeface="Tahoma"/>
              </a:rPr>
              <a:t>5.2 Estrategia de Marketing</a:t>
            </a:r>
            <a:endParaRPr b="0" i="0" sz="4000" u="none" cap="none" strike="noStrike">
              <a:solidFill>
                <a:schemeClr val="dk1"/>
              </a:solidFill>
              <a:latin typeface="Tahoma"/>
              <a:ea typeface="Tahoma"/>
              <a:cs typeface="Tahoma"/>
              <a:sym typeface="Tahom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grpSp>
        <p:nvGrpSpPr>
          <p:cNvPr id="263" name="Google Shape;263;g3151c6a44ac_0_204"/>
          <p:cNvGrpSpPr/>
          <p:nvPr/>
        </p:nvGrpSpPr>
        <p:grpSpPr>
          <a:xfrm>
            <a:off x="0" y="8261299"/>
            <a:ext cx="18288004" cy="2026284"/>
            <a:chOff x="0" y="8261299"/>
            <a:chExt cx="18288004" cy="2026284"/>
          </a:xfrm>
        </p:grpSpPr>
        <p:sp>
          <p:nvSpPr>
            <p:cNvPr id="264" name="Google Shape;264;g3151c6a44ac_0_204"/>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65" name="Google Shape;265;g3151c6a44ac_0_204"/>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66" name="Google Shape;266;g3151c6a44ac_0_204"/>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67" name="Google Shape;267;g3151c6a44ac_0_204"/>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68" name="Google Shape;268;g3151c6a44ac_0_204"/>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69" name="Google Shape;269;g3151c6a44ac_0_204"/>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70" name="Google Shape;270;g3151c6a44ac_0_204"/>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Proceso de Venta</a:t>
            </a:r>
            <a:endParaRPr b="0" i="0" sz="2800" u="none" cap="none" strike="noStrike">
              <a:solidFill>
                <a:schemeClr val="dk1"/>
              </a:solidFill>
              <a:latin typeface="Tahoma"/>
              <a:ea typeface="Tahoma"/>
              <a:cs typeface="Tahoma"/>
              <a:sym typeface="Tahoma"/>
            </a:endParaRPr>
          </a:p>
        </p:txBody>
      </p:sp>
      <p:sp>
        <p:nvSpPr>
          <p:cNvPr id="271" name="Google Shape;271;g3151c6a44ac_0_204"/>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lang="en-US" sz="4000">
                <a:solidFill>
                  <a:srgbClr val="A02040"/>
                </a:solidFill>
                <a:latin typeface="Tahoma"/>
                <a:ea typeface="Tahoma"/>
                <a:cs typeface="Tahoma"/>
                <a:sym typeface="Tahoma"/>
              </a:rPr>
              <a:t>6. Estrategia de Ventas</a:t>
            </a:r>
            <a:endParaRPr b="0" i="0" sz="4000" u="none" cap="none" strike="noStrike">
              <a:solidFill>
                <a:schemeClr val="dk1"/>
              </a:solidFill>
              <a:latin typeface="Tahoma"/>
              <a:ea typeface="Tahoma"/>
              <a:cs typeface="Tahoma"/>
              <a:sym typeface="Tahoma"/>
            </a:endParaRPr>
          </a:p>
        </p:txBody>
      </p:sp>
      <p:sp>
        <p:nvSpPr>
          <p:cNvPr id="272" name="Google Shape;272;g3151c6a44ac_0_204"/>
          <p:cNvSpPr txBox="1"/>
          <p:nvPr/>
        </p:nvSpPr>
        <p:spPr>
          <a:xfrm>
            <a:off x="493375" y="4983163"/>
            <a:ext cx="5709300" cy="448200"/>
          </a:xfrm>
          <a:prstGeom prst="rect">
            <a:avLst/>
          </a:prstGeom>
          <a:noFill/>
          <a:ln>
            <a:noFill/>
          </a:ln>
        </p:spPr>
        <p:txBody>
          <a:bodyPr anchorCtr="0" anchor="t" bIns="0" lIns="0" spcFirstLastPara="1" rIns="0" wrap="square" tIns="17125">
            <a:spAutoFit/>
          </a:bodyPr>
          <a:lstStyle/>
          <a:p>
            <a:pPr indent="0" lvl="0" marL="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Fuerza de Ventas</a:t>
            </a:r>
            <a:endParaRPr b="0" i="0" sz="2800" u="none" cap="none" strike="noStrike">
              <a:solidFill>
                <a:schemeClr val="dk1"/>
              </a:solidFill>
              <a:latin typeface="Tahoma"/>
              <a:ea typeface="Tahoma"/>
              <a:cs typeface="Tahoma"/>
              <a:sym typeface="Tahoma"/>
            </a:endParaRPr>
          </a:p>
        </p:txBody>
      </p:sp>
      <p:sp>
        <p:nvSpPr>
          <p:cNvPr id="273" name="Google Shape;273;g3151c6a44ac_0_204"/>
          <p:cNvSpPr txBox="1"/>
          <p:nvPr/>
        </p:nvSpPr>
        <p:spPr>
          <a:xfrm>
            <a:off x="493375" y="5431375"/>
            <a:ext cx="16670400" cy="11205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Establecer una estrategia de ventas es indispensable para concretar las ventas netas del emprendimiento. Describe quién o quiénes son las personas del equipo de trabajo del emprendimiento que se enfocan </a:t>
            </a:r>
            <a:r>
              <a:rPr b="1" lang="en-US" sz="2400">
                <a:solidFill>
                  <a:srgbClr val="BE9554"/>
                </a:solidFill>
              </a:rPr>
              <a:t>específicamente</a:t>
            </a:r>
            <a:r>
              <a:rPr b="1" lang="en-US" sz="2400">
                <a:solidFill>
                  <a:srgbClr val="BE9554"/>
                </a:solidFill>
              </a:rPr>
              <a:t> a la promoción de ventas, y que capacitaciones tienen al respecto sobre este tema.</a:t>
            </a:r>
            <a:endParaRPr b="1" i="0" sz="2400" u="none" cap="none" strike="noStrike">
              <a:solidFill>
                <a:srgbClr val="BE9554"/>
              </a:solidFill>
              <a:latin typeface="Arial"/>
              <a:ea typeface="Arial"/>
              <a:cs typeface="Arial"/>
              <a:sym typeface="Arial"/>
            </a:endParaRPr>
          </a:p>
        </p:txBody>
      </p:sp>
      <p:sp>
        <p:nvSpPr>
          <p:cNvPr id="274" name="Google Shape;274;g3151c6a44ac_0_204"/>
          <p:cNvSpPr txBox="1"/>
          <p:nvPr/>
        </p:nvSpPr>
        <p:spPr>
          <a:xfrm>
            <a:off x="493375" y="2080375"/>
            <a:ext cx="16670400" cy="7509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Describe</a:t>
            </a:r>
            <a:r>
              <a:rPr b="1" lang="en-US" sz="2400">
                <a:solidFill>
                  <a:srgbClr val="BE9554"/>
                </a:solidFill>
              </a:rPr>
              <a:t> cómo es el proceso principal para realizar la venta de los productos y/o servicios que ofrece el emprendimiento a sus clientes</a:t>
            </a:r>
            <a:endParaRPr b="1" i="0" sz="2400" u="none" cap="none" strike="noStrike">
              <a:solidFill>
                <a:srgbClr val="BE9554"/>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grpSp>
        <p:nvGrpSpPr>
          <p:cNvPr id="279" name="Google Shape;279;g3151c6a44ac_0_235"/>
          <p:cNvGrpSpPr/>
          <p:nvPr/>
        </p:nvGrpSpPr>
        <p:grpSpPr>
          <a:xfrm>
            <a:off x="0" y="8261299"/>
            <a:ext cx="18288004" cy="2026284"/>
            <a:chOff x="0" y="8261299"/>
            <a:chExt cx="18288004" cy="2026284"/>
          </a:xfrm>
        </p:grpSpPr>
        <p:sp>
          <p:nvSpPr>
            <p:cNvPr id="280" name="Google Shape;280;g3151c6a44ac_0_235"/>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81" name="Google Shape;281;g3151c6a44ac_0_235"/>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82" name="Google Shape;282;g3151c6a44ac_0_235"/>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83" name="Google Shape;283;g3151c6a44ac_0_235"/>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84" name="Google Shape;284;g3151c6a44ac_0_235"/>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85" name="Google Shape;285;g3151c6a44ac_0_235"/>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86" name="Google Shape;286;g3151c6a44ac_0_235"/>
          <p:cNvSpPr txBox="1"/>
          <p:nvPr/>
        </p:nvSpPr>
        <p:spPr>
          <a:xfrm>
            <a:off x="6867300" y="3488400"/>
            <a:ext cx="4553400" cy="2167200"/>
          </a:xfrm>
          <a:prstGeom prst="rect">
            <a:avLst/>
          </a:prstGeom>
          <a:noFill/>
          <a:ln>
            <a:noFill/>
          </a:ln>
        </p:spPr>
        <p:txBody>
          <a:bodyPr anchorCtr="0" anchor="t" bIns="0" lIns="0" spcFirstLastPara="1" rIns="0" wrap="square" tIns="12050">
            <a:spAutoFit/>
          </a:bodyPr>
          <a:lstStyle/>
          <a:p>
            <a:pPr indent="0" lvl="0" marL="0" marR="0" rtl="0" algn="ctr">
              <a:lnSpc>
                <a:spcPct val="100000"/>
              </a:lnSpc>
              <a:spcBef>
                <a:spcPts val="0"/>
              </a:spcBef>
              <a:spcAft>
                <a:spcPts val="0"/>
              </a:spcAft>
              <a:buClr>
                <a:schemeClr val="dk1"/>
              </a:buClr>
              <a:buSzPts val="1100"/>
              <a:buFont typeface="Arial"/>
              <a:buNone/>
            </a:pPr>
            <a:r>
              <a:rPr b="1" lang="en-US" sz="7000">
                <a:solidFill>
                  <a:srgbClr val="BE9554"/>
                </a:solidFill>
              </a:rPr>
              <a:t>Plan Operativo</a:t>
            </a:r>
            <a:endParaRPr b="1" i="0" sz="7000" u="none" cap="none" strike="noStrike">
              <a:solidFill>
                <a:srgbClr val="BE9554"/>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grpSp>
        <p:nvGrpSpPr>
          <p:cNvPr id="291" name="Google Shape;291;g3151c6a44ac_0_246"/>
          <p:cNvGrpSpPr/>
          <p:nvPr/>
        </p:nvGrpSpPr>
        <p:grpSpPr>
          <a:xfrm>
            <a:off x="0" y="8261299"/>
            <a:ext cx="18288004" cy="2026284"/>
            <a:chOff x="0" y="8261299"/>
            <a:chExt cx="18288004" cy="2026284"/>
          </a:xfrm>
        </p:grpSpPr>
        <p:sp>
          <p:nvSpPr>
            <p:cNvPr id="292" name="Google Shape;292;g3151c6a44ac_0_246"/>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93" name="Google Shape;293;g3151c6a44ac_0_246"/>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94" name="Google Shape;294;g3151c6a44ac_0_246"/>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95" name="Google Shape;295;g3151c6a44ac_0_246"/>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96" name="Google Shape;296;g3151c6a44ac_0_246"/>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97" name="Google Shape;297;g3151c6a44ac_0_246"/>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98" name="Google Shape;298;g3151c6a44ac_0_246"/>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Infraestructura </a:t>
            </a:r>
            <a:endParaRPr b="0" i="0" sz="2800" u="none" cap="none" strike="noStrike">
              <a:solidFill>
                <a:schemeClr val="dk1"/>
              </a:solidFill>
              <a:latin typeface="Tahoma"/>
              <a:ea typeface="Tahoma"/>
              <a:cs typeface="Tahoma"/>
              <a:sym typeface="Tahoma"/>
            </a:endParaRPr>
          </a:p>
        </p:txBody>
      </p:sp>
      <p:sp>
        <p:nvSpPr>
          <p:cNvPr id="299" name="Google Shape;299;g3151c6a44ac_0_246"/>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lang="en-US" sz="4000">
                <a:solidFill>
                  <a:srgbClr val="A02040"/>
                </a:solidFill>
                <a:latin typeface="Tahoma"/>
                <a:ea typeface="Tahoma"/>
                <a:cs typeface="Tahoma"/>
                <a:sym typeface="Tahoma"/>
              </a:rPr>
              <a:t>7</a:t>
            </a:r>
            <a:r>
              <a:rPr b="1" lang="en-US" sz="4000">
                <a:solidFill>
                  <a:srgbClr val="A02040"/>
                </a:solidFill>
                <a:latin typeface="Tahoma"/>
                <a:ea typeface="Tahoma"/>
                <a:cs typeface="Tahoma"/>
                <a:sym typeface="Tahoma"/>
              </a:rPr>
              <a:t>. Operaciones</a:t>
            </a:r>
            <a:endParaRPr b="0" i="0" sz="4000" u="none" cap="none" strike="noStrike">
              <a:solidFill>
                <a:schemeClr val="dk1"/>
              </a:solidFill>
              <a:latin typeface="Tahoma"/>
              <a:ea typeface="Tahoma"/>
              <a:cs typeface="Tahoma"/>
              <a:sym typeface="Tahoma"/>
            </a:endParaRPr>
          </a:p>
        </p:txBody>
      </p:sp>
      <p:sp>
        <p:nvSpPr>
          <p:cNvPr id="300" name="Google Shape;300;g3151c6a44ac_0_246"/>
          <p:cNvSpPr txBox="1"/>
          <p:nvPr/>
        </p:nvSpPr>
        <p:spPr>
          <a:xfrm>
            <a:off x="574350" y="4139400"/>
            <a:ext cx="5709300" cy="448200"/>
          </a:xfrm>
          <a:prstGeom prst="rect">
            <a:avLst/>
          </a:prstGeom>
          <a:noFill/>
          <a:ln>
            <a:noFill/>
          </a:ln>
        </p:spPr>
        <p:txBody>
          <a:bodyPr anchorCtr="0" anchor="t" bIns="0" lIns="0" spcFirstLastPara="1" rIns="0" wrap="square" tIns="17125">
            <a:spAutoFit/>
          </a:bodyPr>
          <a:lstStyle/>
          <a:p>
            <a:pPr indent="0" lvl="0" marL="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Proveedores</a:t>
            </a:r>
            <a:endParaRPr b="0" i="0" sz="2800" u="none" cap="none" strike="noStrike">
              <a:solidFill>
                <a:schemeClr val="dk1"/>
              </a:solidFill>
              <a:latin typeface="Tahoma"/>
              <a:ea typeface="Tahoma"/>
              <a:cs typeface="Tahoma"/>
              <a:sym typeface="Tahoma"/>
            </a:endParaRPr>
          </a:p>
        </p:txBody>
      </p:sp>
      <p:sp>
        <p:nvSpPr>
          <p:cNvPr id="301" name="Google Shape;301;g3151c6a44ac_0_246"/>
          <p:cNvSpPr txBox="1"/>
          <p:nvPr/>
        </p:nvSpPr>
        <p:spPr>
          <a:xfrm>
            <a:off x="493375" y="4587600"/>
            <a:ext cx="16670400" cy="37062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La cartera de proveedores es una herramienta que nos permite identificar los actores principales que nos surtirán materiales e insumos para poder realizar las actividades operativas del emprendimiento. Realiza el siguiente cuadro a fin de que puedas identificar qué proveedores tienes actualmente y qué alternativas podrías tener que puedan </a:t>
            </a:r>
            <a:r>
              <a:rPr b="1" lang="en-US" sz="2400">
                <a:solidFill>
                  <a:srgbClr val="BE9554"/>
                </a:solidFill>
              </a:rPr>
              <a:t>beneficiar</a:t>
            </a:r>
            <a:r>
              <a:rPr b="1" lang="en-US" sz="2400">
                <a:solidFill>
                  <a:srgbClr val="BE9554"/>
                </a:solidFill>
              </a:rPr>
              <a:t> al emprendimiento.</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p:txBody>
      </p:sp>
      <p:sp>
        <p:nvSpPr>
          <p:cNvPr id="302" name="Google Shape;302;g3151c6a44ac_0_246"/>
          <p:cNvSpPr txBox="1"/>
          <p:nvPr/>
        </p:nvSpPr>
        <p:spPr>
          <a:xfrm>
            <a:off x="493375" y="2080375"/>
            <a:ext cx="16670400" cy="11205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Describe cómo es el lugar o establecimiento donde el emprendimiento realiza sus operaciones/</a:t>
            </a:r>
            <a:r>
              <a:rPr b="1" lang="en-US" sz="2400">
                <a:solidFill>
                  <a:srgbClr val="BE9554"/>
                </a:solidFill>
              </a:rPr>
              <a:t>actividades, detallando las principales herramientas y medios de trabajo (terreno, local, maquinaria, equipo especializado, con que cuenta actualmente para poder operar.</a:t>
            </a:r>
            <a:endParaRPr b="1" i="0" sz="2400" u="none" cap="none" strike="noStrike">
              <a:solidFill>
                <a:srgbClr val="BE9554"/>
              </a:solidFill>
              <a:latin typeface="Arial"/>
              <a:ea typeface="Arial"/>
              <a:cs typeface="Arial"/>
              <a:sym typeface="Arial"/>
            </a:endParaRPr>
          </a:p>
        </p:txBody>
      </p:sp>
      <p:graphicFrame>
        <p:nvGraphicFramePr>
          <p:cNvPr id="303" name="Google Shape;303;g3151c6a44ac_0_246"/>
          <p:cNvGraphicFramePr/>
          <p:nvPr/>
        </p:nvGraphicFramePr>
        <p:xfrm>
          <a:off x="493375" y="6140325"/>
          <a:ext cx="3000000" cy="3000000"/>
        </p:xfrm>
        <a:graphic>
          <a:graphicData uri="http://schemas.openxmlformats.org/drawingml/2006/table">
            <a:tbl>
              <a:tblPr>
                <a:noFill/>
                <a:tableStyleId>{22B3FDE0-271C-4F35-A78A-F799A77C883F}</a:tableStyleId>
              </a:tblPr>
              <a:tblGrid>
                <a:gridCol w="4095750"/>
                <a:gridCol w="4095750"/>
                <a:gridCol w="4095750"/>
                <a:gridCol w="4095750"/>
              </a:tblGrid>
              <a:tr h="3810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US"/>
                        <a:t>Nombre de Proveedor 1</a:t>
                      </a:r>
                      <a:endParaRPr/>
                    </a:p>
                  </a:txBody>
                  <a:tcPr marT="91425" marB="91425" marR="91425" marL="91425"/>
                </a:tc>
                <a:tc>
                  <a:txBody>
                    <a:bodyPr/>
                    <a:lstStyle/>
                    <a:p>
                      <a:pPr indent="0" lvl="0" marL="0" rtl="0" algn="l">
                        <a:spcBef>
                          <a:spcPts val="0"/>
                        </a:spcBef>
                        <a:spcAft>
                          <a:spcPts val="0"/>
                        </a:spcAft>
                        <a:buNone/>
                      </a:pPr>
                      <a:r>
                        <a:rPr lang="en-US"/>
                        <a:t>Nombre de Proveedor 2</a:t>
                      </a:r>
                      <a:endParaRPr/>
                    </a:p>
                  </a:txBody>
                  <a:tcPr marT="91425" marB="91425" marR="91425" marL="91425"/>
                </a:tc>
                <a:tc>
                  <a:txBody>
                    <a:bodyPr/>
                    <a:lstStyle/>
                    <a:p>
                      <a:pPr indent="0" lvl="0" marL="0" rtl="0" algn="l">
                        <a:spcBef>
                          <a:spcPts val="0"/>
                        </a:spcBef>
                        <a:spcAft>
                          <a:spcPts val="0"/>
                        </a:spcAft>
                        <a:buNone/>
                      </a:pPr>
                      <a:r>
                        <a:rPr lang="en-US">
                          <a:solidFill>
                            <a:schemeClr val="dk1"/>
                          </a:solidFill>
                        </a:rPr>
                        <a:t>Nombre de Proveedor 3</a:t>
                      </a:r>
                      <a:endParaRPr/>
                    </a:p>
                  </a:txBody>
                  <a:tcPr marT="91425" marB="91425" marR="91425" marL="91425"/>
                </a:tc>
              </a:tr>
              <a:tr h="381000">
                <a:tc>
                  <a:txBody>
                    <a:bodyPr/>
                    <a:lstStyle/>
                    <a:p>
                      <a:pPr indent="0" lvl="0" marL="0" rtl="0" algn="l">
                        <a:spcBef>
                          <a:spcPts val="0"/>
                        </a:spcBef>
                        <a:spcAft>
                          <a:spcPts val="0"/>
                        </a:spcAft>
                        <a:buNone/>
                      </a:pPr>
                      <a:r>
                        <a:rPr lang="en-US"/>
                        <a:t>¿Brinda opciones de crédito?</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rPr lang="en-US"/>
                        <a:t>¿Cuáles son sus condiciones de crédito?</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rPr lang="en-US"/>
                        <a:t>¿Ofrece un tiempo de entrega viable?</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rPr lang="en-US"/>
                        <a:t>¿Hay un monto mínimo de compra?</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rPr lang="en-US"/>
                        <a:t>¿El monto </a:t>
                      </a:r>
                      <a:r>
                        <a:rPr lang="en-US"/>
                        <a:t>mínimo</a:t>
                      </a:r>
                      <a:r>
                        <a:rPr lang="en-US"/>
                        <a:t> de compra afecta a tus inversiones?</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rPr lang="en-US"/>
                        <a:t>¿Hay otras alternativas de proveedor que te ofrezcan mejores beneficios?</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grpSp>
        <p:nvGrpSpPr>
          <p:cNvPr id="308" name="Google Shape;308;g3151c6a44ac_0_262"/>
          <p:cNvGrpSpPr/>
          <p:nvPr/>
        </p:nvGrpSpPr>
        <p:grpSpPr>
          <a:xfrm>
            <a:off x="0" y="8261299"/>
            <a:ext cx="18288004" cy="2026284"/>
            <a:chOff x="0" y="8261299"/>
            <a:chExt cx="18288004" cy="2026284"/>
          </a:xfrm>
        </p:grpSpPr>
        <p:sp>
          <p:nvSpPr>
            <p:cNvPr id="309" name="Google Shape;309;g3151c6a44ac_0_262"/>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10" name="Google Shape;310;g3151c6a44ac_0_262"/>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11" name="Google Shape;311;g3151c6a44ac_0_262"/>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12" name="Google Shape;312;g3151c6a44ac_0_262"/>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13" name="Google Shape;313;g3151c6a44ac_0_262"/>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14" name="Google Shape;314;g3151c6a44ac_0_262"/>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15" name="Google Shape;315;g3151c6a44ac_0_262"/>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Personal Requerido</a:t>
            </a:r>
            <a:endParaRPr b="0" i="0" sz="2800" u="none" cap="none" strike="noStrike">
              <a:solidFill>
                <a:schemeClr val="dk1"/>
              </a:solidFill>
              <a:latin typeface="Tahoma"/>
              <a:ea typeface="Tahoma"/>
              <a:cs typeface="Tahoma"/>
              <a:sym typeface="Tahoma"/>
            </a:endParaRPr>
          </a:p>
        </p:txBody>
      </p:sp>
      <p:sp>
        <p:nvSpPr>
          <p:cNvPr id="316" name="Google Shape;316;g3151c6a44ac_0_262"/>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lang="en-US" sz="4000">
                <a:solidFill>
                  <a:srgbClr val="A02040"/>
                </a:solidFill>
                <a:latin typeface="Tahoma"/>
                <a:ea typeface="Tahoma"/>
                <a:cs typeface="Tahoma"/>
                <a:sym typeface="Tahoma"/>
              </a:rPr>
              <a:t>8. Recursos Humanos</a:t>
            </a:r>
            <a:endParaRPr b="0" i="0" sz="4000" u="none" cap="none" strike="noStrike">
              <a:solidFill>
                <a:schemeClr val="dk1"/>
              </a:solidFill>
              <a:latin typeface="Tahoma"/>
              <a:ea typeface="Tahoma"/>
              <a:cs typeface="Tahoma"/>
              <a:sym typeface="Tahoma"/>
            </a:endParaRPr>
          </a:p>
        </p:txBody>
      </p:sp>
      <p:sp>
        <p:nvSpPr>
          <p:cNvPr id="317" name="Google Shape;317;g3151c6a44ac_0_262"/>
          <p:cNvSpPr txBox="1"/>
          <p:nvPr/>
        </p:nvSpPr>
        <p:spPr>
          <a:xfrm>
            <a:off x="493375" y="2080375"/>
            <a:ext cx="16670400" cy="2234700"/>
          </a:xfrm>
          <a:prstGeom prst="rect">
            <a:avLst/>
          </a:prstGeom>
          <a:noFill/>
          <a:ln>
            <a:noFill/>
          </a:ln>
        </p:spPr>
        <p:txBody>
          <a:bodyPr anchorCtr="0" anchor="t" bIns="0" lIns="0" spcFirstLastPara="1" rIns="0" wrap="square" tIns="12050">
            <a:spAutoFit/>
          </a:bodyPr>
          <a:lstStyle/>
          <a:p>
            <a:pPr indent="0" lvl="0" marL="0" rtl="0" algn="just">
              <a:lnSpc>
                <a:spcPct val="115000"/>
              </a:lnSpc>
              <a:spcBef>
                <a:spcPts val="1200"/>
              </a:spcBef>
              <a:spcAft>
                <a:spcPts val="0"/>
              </a:spcAft>
              <a:buClr>
                <a:schemeClr val="dk1"/>
              </a:buClr>
              <a:buSzPts val="1100"/>
              <a:buFont typeface="Arial"/>
              <a:buNone/>
            </a:pPr>
            <a:r>
              <a:rPr b="1" lang="en-US" sz="2400">
                <a:solidFill>
                  <a:srgbClr val="BE9554"/>
                </a:solidFill>
              </a:rPr>
              <a:t>Para la selección del personal es necesario realizar  un análisis de puesto en donde se identifican los elementos importantes del mismo. Se debe elaborar una descripción detallada del puesto enfocándose en las tareas específicas. Con base a lo anterior, elabora una tabla donde puedas definir el número de empleados que necesita el emprendimiento así como las capacidades o habilidades que debe tener cada miembro del equipo.</a:t>
            </a:r>
            <a:endParaRPr sz="1200">
              <a:solidFill>
                <a:schemeClr val="dk1"/>
              </a:solidFill>
            </a:endParaRPr>
          </a:p>
          <a:p>
            <a:pPr indent="0" lvl="0" marL="0" marR="0" rtl="0" algn="l">
              <a:lnSpc>
                <a:spcPct val="100000"/>
              </a:lnSpc>
              <a:spcBef>
                <a:spcPts val="120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grpSp>
        <p:nvGrpSpPr>
          <p:cNvPr id="322" name="Google Shape;322;g3151c6a44ac_0_279"/>
          <p:cNvGrpSpPr/>
          <p:nvPr/>
        </p:nvGrpSpPr>
        <p:grpSpPr>
          <a:xfrm>
            <a:off x="0" y="8261299"/>
            <a:ext cx="18288004" cy="2026284"/>
            <a:chOff x="0" y="8261299"/>
            <a:chExt cx="18288004" cy="2026284"/>
          </a:xfrm>
        </p:grpSpPr>
        <p:sp>
          <p:nvSpPr>
            <p:cNvPr id="323" name="Google Shape;323;g3151c6a44ac_0_279"/>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24" name="Google Shape;324;g3151c6a44ac_0_279"/>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25" name="Google Shape;325;g3151c6a44ac_0_279"/>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26" name="Google Shape;326;g3151c6a44ac_0_279"/>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27" name="Google Shape;327;g3151c6a44ac_0_279"/>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28" name="Google Shape;328;g3151c6a44ac_0_279"/>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29" name="Google Shape;329;g3151c6a44ac_0_279"/>
          <p:cNvSpPr txBox="1"/>
          <p:nvPr/>
        </p:nvSpPr>
        <p:spPr>
          <a:xfrm>
            <a:off x="6867300" y="3488400"/>
            <a:ext cx="4553400" cy="2167200"/>
          </a:xfrm>
          <a:prstGeom prst="rect">
            <a:avLst/>
          </a:prstGeom>
          <a:noFill/>
          <a:ln>
            <a:noFill/>
          </a:ln>
        </p:spPr>
        <p:txBody>
          <a:bodyPr anchorCtr="0" anchor="t" bIns="0" lIns="0" spcFirstLastPara="1" rIns="0" wrap="square" tIns="12050">
            <a:spAutoFit/>
          </a:bodyPr>
          <a:lstStyle/>
          <a:p>
            <a:pPr indent="0" lvl="0" marL="0" marR="0" rtl="0" algn="ctr">
              <a:lnSpc>
                <a:spcPct val="100000"/>
              </a:lnSpc>
              <a:spcBef>
                <a:spcPts val="0"/>
              </a:spcBef>
              <a:spcAft>
                <a:spcPts val="0"/>
              </a:spcAft>
              <a:buClr>
                <a:schemeClr val="dk1"/>
              </a:buClr>
              <a:buSzPts val="1100"/>
              <a:buFont typeface="Arial"/>
              <a:buNone/>
            </a:pPr>
            <a:r>
              <a:rPr b="1" lang="en-US" sz="7000">
                <a:solidFill>
                  <a:srgbClr val="BE9554"/>
                </a:solidFill>
              </a:rPr>
              <a:t>Plan Financiero</a:t>
            </a:r>
            <a:endParaRPr b="1" i="0" sz="7000" u="none" cap="none" strike="noStrike">
              <a:solidFill>
                <a:srgbClr val="BE9554"/>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64" name="Shape 64"/>
        <p:cNvGrpSpPr/>
        <p:nvPr/>
      </p:nvGrpSpPr>
      <p:grpSpPr>
        <a:xfrm>
          <a:off x="0" y="0"/>
          <a:ext cx="0" cy="0"/>
          <a:chOff x="0" y="0"/>
          <a:chExt cx="0" cy="0"/>
        </a:xfrm>
      </p:grpSpPr>
      <p:sp>
        <p:nvSpPr>
          <p:cNvPr id="65" name="Google Shape;65;g3151c6a44ac_0_305"/>
          <p:cNvSpPr/>
          <p:nvPr/>
        </p:nvSpPr>
        <p:spPr>
          <a:xfrm>
            <a:off x="0" y="0"/>
            <a:ext cx="18288000" cy="1651000"/>
          </a:xfrm>
          <a:custGeom>
            <a:rect b="b" l="l" r="r" t="t"/>
            <a:pathLst>
              <a:path extrusionOk="0" h="1651000" w="18288000">
                <a:moveTo>
                  <a:pt x="0" y="1650463"/>
                </a:moveTo>
                <a:lnTo>
                  <a:pt x="18287998" y="1650463"/>
                </a:lnTo>
                <a:lnTo>
                  <a:pt x="18287998" y="0"/>
                </a:lnTo>
                <a:lnTo>
                  <a:pt x="0" y="0"/>
                </a:lnTo>
                <a:lnTo>
                  <a:pt x="0" y="1650463"/>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6" name="Google Shape;66;g3151c6a44ac_0_305"/>
          <p:cNvSpPr/>
          <p:nvPr/>
        </p:nvSpPr>
        <p:spPr>
          <a:xfrm>
            <a:off x="0" y="1755237"/>
            <a:ext cx="18288000" cy="6734809"/>
          </a:xfrm>
          <a:custGeom>
            <a:rect b="b" l="l" r="r" t="t"/>
            <a:pathLst>
              <a:path extrusionOk="0" h="6734809" w="18288000">
                <a:moveTo>
                  <a:pt x="0" y="6734550"/>
                </a:moveTo>
                <a:lnTo>
                  <a:pt x="18287998" y="6734550"/>
                </a:lnTo>
                <a:lnTo>
                  <a:pt x="18287998" y="0"/>
                </a:lnTo>
                <a:lnTo>
                  <a:pt x="0" y="0"/>
                </a:lnTo>
                <a:lnTo>
                  <a:pt x="0" y="6734550"/>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7" name="Google Shape;67;g3151c6a44ac_0_305"/>
          <p:cNvSpPr/>
          <p:nvPr/>
        </p:nvSpPr>
        <p:spPr>
          <a:xfrm>
            <a:off x="0" y="10223783"/>
            <a:ext cx="18288000" cy="63500"/>
          </a:xfrm>
          <a:custGeom>
            <a:rect b="b" l="l" r="r" t="t"/>
            <a:pathLst>
              <a:path extrusionOk="0" h="63500" w="18288000">
                <a:moveTo>
                  <a:pt x="0" y="63215"/>
                </a:moveTo>
                <a:lnTo>
                  <a:pt x="18287998" y="63215"/>
                </a:lnTo>
                <a:lnTo>
                  <a:pt x="18287998" y="0"/>
                </a:lnTo>
                <a:lnTo>
                  <a:pt x="0" y="0"/>
                </a:lnTo>
                <a:lnTo>
                  <a:pt x="0" y="63215"/>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8" name="Google Shape;68;g3151c6a44ac_0_305"/>
          <p:cNvSpPr/>
          <p:nvPr/>
        </p:nvSpPr>
        <p:spPr>
          <a:xfrm>
            <a:off x="0" y="1650463"/>
            <a:ext cx="18288000" cy="104775"/>
          </a:xfrm>
          <a:custGeom>
            <a:rect b="b" l="l" r="r" t="t"/>
            <a:pathLst>
              <a:path extrusionOk="0" h="104775" w="18288000">
                <a:moveTo>
                  <a:pt x="0" y="0"/>
                </a:moveTo>
                <a:lnTo>
                  <a:pt x="18287999" y="0"/>
                </a:lnTo>
                <a:lnTo>
                  <a:pt x="18287999" y="104774"/>
                </a:lnTo>
                <a:lnTo>
                  <a:pt x="0" y="104774"/>
                </a:lnTo>
                <a:lnTo>
                  <a:pt x="0" y="0"/>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nvGrpSpPr>
          <p:cNvPr id="69" name="Google Shape;69;g3151c6a44ac_0_305"/>
          <p:cNvGrpSpPr/>
          <p:nvPr/>
        </p:nvGrpSpPr>
        <p:grpSpPr>
          <a:xfrm>
            <a:off x="0" y="0"/>
            <a:ext cx="18288163" cy="326390"/>
            <a:chOff x="0" y="0"/>
            <a:chExt cx="18288163" cy="326390"/>
          </a:xfrm>
        </p:grpSpPr>
        <p:sp>
          <p:nvSpPr>
            <p:cNvPr id="70" name="Google Shape;70;g3151c6a44ac_0_305"/>
            <p:cNvSpPr/>
            <p:nvPr/>
          </p:nvSpPr>
          <p:spPr>
            <a:xfrm>
              <a:off x="1723554" y="0"/>
              <a:ext cx="16564609" cy="326390"/>
            </a:xfrm>
            <a:custGeom>
              <a:rect b="b" l="l" r="r" t="t"/>
              <a:pathLst>
                <a:path extrusionOk="0" h="326390" w="16564609">
                  <a:moveTo>
                    <a:pt x="16557823" y="326352"/>
                  </a:moveTo>
                  <a:lnTo>
                    <a:pt x="0" y="0"/>
                  </a:lnTo>
                  <a:lnTo>
                    <a:pt x="16564255" y="0"/>
                  </a:lnTo>
                  <a:lnTo>
                    <a:pt x="16557823" y="326352"/>
                  </a:lnTo>
                  <a:close/>
                </a:path>
              </a:pathLst>
            </a:custGeom>
            <a:solidFill>
              <a:srgbClr val="600724">
                <a:alpha val="482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71" name="Google Shape;71;g3151c6a44ac_0_305"/>
            <p:cNvSpPr/>
            <p:nvPr/>
          </p:nvSpPr>
          <p:spPr>
            <a:xfrm>
              <a:off x="0" y="0"/>
              <a:ext cx="14842489" cy="294005"/>
            </a:xfrm>
            <a:custGeom>
              <a:rect b="b" l="l" r="r" t="t"/>
              <a:pathLst>
                <a:path extrusionOk="0" h="294005" w="14842489">
                  <a:moveTo>
                    <a:pt x="14841871" y="0"/>
                  </a:moveTo>
                  <a:lnTo>
                    <a:pt x="0" y="293498"/>
                  </a:lnTo>
                  <a:lnTo>
                    <a:pt x="0" y="0"/>
                  </a:lnTo>
                  <a:lnTo>
                    <a:pt x="14841871" y="0"/>
                  </a:lnTo>
                  <a:close/>
                </a:path>
              </a:pathLst>
            </a:custGeom>
            <a:solidFill>
              <a:srgbClr val="BE9554">
                <a:alpha val="2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72" name="Google Shape;72;g3151c6a44ac_0_305"/>
          <p:cNvSpPr txBox="1"/>
          <p:nvPr/>
        </p:nvSpPr>
        <p:spPr>
          <a:xfrm>
            <a:off x="1095675" y="2161801"/>
            <a:ext cx="16402200" cy="7133400"/>
          </a:xfrm>
          <a:prstGeom prst="rect">
            <a:avLst/>
          </a:prstGeom>
          <a:noFill/>
          <a:ln>
            <a:noFill/>
          </a:ln>
        </p:spPr>
        <p:txBody>
          <a:bodyPr anchorCtr="0" anchor="t" bIns="0" lIns="0" spcFirstLastPara="1" rIns="0" wrap="square" tIns="12700">
            <a:spAutoFit/>
          </a:bodyPr>
          <a:lstStyle/>
          <a:p>
            <a:pPr indent="0" lvl="0" marL="0" marR="5080" rtl="0" algn="just">
              <a:lnSpc>
                <a:spcPct val="114599"/>
              </a:lnSpc>
              <a:spcBef>
                <a:spcPts val="0"/>
              </a:spcBef>
              <a:spcAft>
                <a:spcPts val="0"/>
              </a:spcAft>
              <a:buClr>
                <a:schemeClr val="dk1"/>
              </a:buClr>
              <a:buSzPts val="1100"/>
              <a:buFont typeface="Arial"/>
              <a:buNone/>
            </a:pPr>
            <a:r>
              <a:rPr b="1" lang="en-US" sz="3400">
                <a:solidFill>
                  <a:srgbClr val="252F3A"/>
                </a:solidFill>
              </a:rPr>
              <a:t>El presente documento, ha sido elaborado en colaboración con aliados estratégicos del Instituto Sudcaliforniano de la Juventud, a fin de servirte de apoyo y guía para la </a:t>
            </a:r>
            <a:r>
              <a:rPr b="1" lang="en-US" sz="3400">
                <a:solidFill>
                  <a:srgbClr val="252F3A"/>
                </a:solidFill>
              </a:rPr>
              <a:t>presentación</a:t>
            </a:r>
            <a:r>
              <a:rPr b="1" lang="en-US" sz="3400">
                <a:solidFill>
                  <a:srgbClr val="252F3A"/>
                </a:solidFill>
              </a:rPr>
              <a:t> de tu Plan de Negocios para postular tu emprendimiento a la Convocatoria Fabricando Emprendedores 2024.</a:t>
            </a:r>
            <a:endParaRPr b="1" sz="3400">
              <a:solidFill>
                <a:srgbClr val="252F3A"/>
              </a:solidFill>
            </a:endParaRPr>
          </a:p>
          <a:p>
            <a:pPr indent="0" lvl="0" marL="0" marR="5080" rtl="0" algn="just">
              <a:lnSpc>
                <a:spcPct val="114599"/>
              </a:lnSpc>
              <a:spcBef>
                <a:spcPts val="0"/>
              </a:spcBef>
              <a:spcAft>
                <a:spcPts val="0"/>
              </a:spcAft>
              <a:buClr>
                <a:schemeClr val="dk1"/>
              </a:buClr>
              <a:buSzPts val="1100"/>
              <a:buFont typeface="Arial"/>
              <a:buNone/>
            </a:pPr>
            <a:r>
              <a:t/>
            </a:r>
            <a:endParaRPr b="1" sz="3400">
              <a:solidFill>
                <a:srgbClr val="252F3A"/>
              </a:solidFill>
            </a:endParaRPr>
          </a:p>
          <a:p>
            <a:pPr indent="0" lvl="0" marL="0" marR="5080" rtl="0" algn="just">
              <a:lnSpc>
                <a:spcPct val="114599"/>
              </a:lnSpc>
              <a:spcBef>
                <a:spcPts val="0"/>
              </a:spcBef>
              <a:spcAft>
                <a:spcPts val="0"/>
              </a:spcAft>
              <a:buClr>
                <a:schemeClr val="dk1"/>
              </a:buClr>
              <a:buSzPts val="1100"/>
              <a:buFont typeface="Arial"/>
              <a:buNone/>
            </a:pPr>
            <a:r>
              <a:rPr b="1" lang="en-US" sz="3400">
                <a:solidFill>
                  <a:srgbClr val="252F3A"/>
                </a:solidFill>
              </a:rPr>
              <a:t>Esperamos que esta guía te sirva de apoyo para identificar las necesidades y requerimientos que necesita tu emprendimiento para poder seguir creciendo, y que con esta metodología que hemos recopilado de distintas fuentes de información pública, pueda servirte para realizar un análisis y mejorar la toma de </a:t>
            </a:r>
            <a:r>
              <a:rPr b="1" lang="en-US" sz="3400">
                <a:solidFill>
                  <a:srgbClr val="252F3A"/>
                </a:solidFill>
              </a:rPr>
              <a:t>decisiones para que sigas creciendo y mejorando como emprendedor y/o emprendedora en Baja California Sur</a:t>
            </a:r>
            <a:r>
              <a:rPr b="1" lang="en-US" sz="3400">
                <a:solidFill>
                  <a:srgbClr val="252F3A"/>
                </a:solidFill>
              </a:rPr>
              <a:t>.</a:t>
            </a:r>
            <a:endParaRPr b="1" sz="3400">
              <a:solidFill>
                <a:srgbClr val="252F3A"/>
              </a:solidFill>
            </a:endParaRPr>
          </a:p>
          <a:p>
            <a:pPr indent="0" lvl="0" marL="0" marR="5080" rtl="0" algn="just">
              <a:lnSpc>
                <a:spcPct val="114599"/>
              </a:lnSpc>
              <a:spcBef>
                <a:spcPts val="0"/>
              </a:spcBef>
              <a:spcAft>
                <a:spcPts val="0"/>
              </a:spcAft>
              <a:buClr>
                <a:schemeClr val="dk1"/>
              </a:buClr>
              <a:buSzPts val="1100"/>
              <a:buFont typeface="Arial"/>
              <a:buNone/>
            </a:pPr>
            <a:r>
              <a:t/>
            </a:r>
            <a:endParaRPr b="1" sz="3400">
              <a:solidFill>
                <a:srgbClr val="252F3A"/>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grpSp>
        <p:nvGrpSpPr>
          <p:cNvPr id="334" name="Google Shape;334;g3151c6a44ac_0_290"/>
          <p:cNvGrpSpPr/>
          <p:nvPr/>
        </p:nvGrpSpPr>
        <p:grpSpPr>
          <a:xfrm>
            <a:off x="0" y="8261299"/>
            <a:ext cx="18288004" cy="2026284"/>
            <a:chOff x="0" y="8261299"/>
            <a:chExt cx="18288004" cy="2026284"/>
          </a:xfrm>
        </p:grpSpPr>
        <p:sp>
          <p:nvSpPr>
            <p:cNvPr id="335" name="Google Shape;335;g3151c6a44ac_0_290"/>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36" name="Google Shape;336;g3151c6a44ac_0_290"/>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37" name="Google Shape;337;g3151c6a44ac_0_290"/>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38" name="Google Shape;338;g3151c6a44ac_0_290"/>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39" name="Google Shape;339;g3151c6a44ac_0_290"/>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40" name="Google Shape;340;g3151c6a44ac_0_290"/>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41" name="Google Shape;341;g3151c6a44ac_0_290"/>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Estado de Resultados</a:t>
            </a:r>
            <a:endParaRPr b="0" i="0" sz="2800" u="none" cap="none" strike="noStrike">
              <a:solidFill>
                <a:schemeClr val="dk1"/>
              </a:solidFill>
              <a:latin typeface="Tahoma"/>
              <a:ea typeface="Tahoma"/>
              <a:cs typeface="Tahoma"/>
              <a:sym typeface="Tahoma"/>
            </a:endParaRPr>
          </a:p>
        </p:txBody>
      </p:sp>
      <p:sp>
        <p:nvSpPr>
          <p:cNvPr id="342" name="Google Shape;342;g3151c6a44ac_0_290"/>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lang="en-US" sz="4000">
                <a:solidFill>
                  <a:srgbClr val="A02040"/>
                </a:solidFill>
                <a:latin typeface="Tahoma"/>
                <a:ea typeface="Tahoma"/>
                <a:cs typeface="Tahoma"/>
                <a:sym typeface="Tahoma"/>
              </a:rPr>
              <a:t>10. Proyecciones Financiera</a:t>
            </a:r>
            <a:endParaRPr b="0" i="0" sz="4000" u="none" cap="none" strike="noStrike">
              <a:solidFill>
                <a:schemeClr val="dk1"/>
              </a:solidFill>
              <a:latin typeface="Tahoma"/>
              <a:ea typeface="Tahoma"/>
              <a:cs typeface="Tahoma"/>
              <a:sym typeface="Tahoma"/>
            </a:endParaRPr>
          </a:p>
        </p:txBody>
      </p:sp>
      <p:sp>
        <p:nvSpPr>
          <p:cNvPr id="343" name="Google Shape;343;g3151c6a44ac_0_290"/>
          <p:cNvSpPr txBox="1"/>
          <p:nvPr/>
        </p:nvSpPr>
        <p:spPr>
          <a:xfrm>
            <a:off x="493375" y="2080375"/>
            <a:ext cx="16670400" cy="40758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El estado de resultados, también conocido como estado de ganancias y pérdidas es un reporte financiero que en base a un periodo determinado muestra de manera detallada los ingresos obtenidos, los gastos en el momento en que se producen y como consecuencia, el beneficio o pérdida que ha generado la empresa en dicho periodo de tiempo para analizar esta información y en base a esto, tomar decisiones de negocio.</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Se origina como una  necesidad de obtener información sobre su desempeño para saber si han logrado resultados positivos, es decir, ganancias o si al contrario han sufrido pérdidas producto de su operación al finalizar un periodo determinado.</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Presenta de manera general, el Estado de Resultados de tu emprendimiento.</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grpSp>
        <p:nvGrpSpPr>
          <p:cNvPr id="348" name="Google Shape;348;g3151c6a44ac_0_336"/>
          <p:cNvGrpSpPr/>
          <p:nvPr/>
        </p:nvGrpSpPr>
        <p:grpSpPr>
          <a:xfrm>
            <a:off x="0" y="8261299"/>
            <a:ext cx="18288004" cy="2026284"/>
            <a:chOff x="0" y="8261299"/>
            <a:chExt cx="18288004" cy="2026284"/>
          </a:xfrm>
        </p:grpSpPr>
        <p:sp>
          <p:nvSpPr>
            <p:cNvPr id="349" name="Google Shape;349;g3151c6a44ac_0_336"/>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50" name="Google Shape;350;g3151c6a44ac_0_336"/>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51" name="Google Shape;351;g3151c6a44ac_0_336"/>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52" name="Google Shape;352;g3151c6a44ac_0_336"/>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53" name="Google Shape;353;g3151c6a44ac_0_336"/>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54" name="Google Shape;354;g3151c6a44ac_0_336"/>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55" name="Google Shape;355;g3151c6a44ac_0_336"/>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Flujo de Efectivo Proyectado</a:t>
            </a:r>
            <a:endParaRPr b="0" i="0" sz="2800" u="none" cap="none" strike="noStrike">
              <a:solidFill>
                <a:schemeClr val="dk1"/>
              </a:solidFill>
              <a:latin typeface="Tahoma"/>
              <a:ea typeface="Tahoma"/>
              <a:cs typeface="Tahoma"/>
              <a:sym typeface="Tahoma"/>
            </a:endParaRPr>
          </a:p>
        </p:txBody>
      </p:sp>
      <p:sp>
        <p:nvSpPr>
          <p:cNvPr id="356" name="Google Shape;356;g3151c6a44ac_0_336"/>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lang="en-US" sz="4000">
                <a:solidFill>
                  <a:srgbClr val="A02040"/>
                </a:solidFill>
                <a:latin typeface="Tahoma"/>
                <a:ea typeface="Tahoma"/>
                <a:cs typeface="Tahoma"/>
                <a:sym typeface="Tahoma"/>
              </a:rPr>
              <a:t>10.1 Flujo de Efectivo Proyectado</a:t>
            </a:r>
            <a:endParaRPr b="0" i="0" sz="4000" u="none" cap="none" strike="noStrike">
              <a:solidFill>
                <a:schemeClr val="dk1"/>
              </a:solidFill>
              <a:latin typeface="Tahoma"/>
              <a:ea typeface="Tahoma"/>
              <a:cs typeface="Tahoma"/>
              <a:sym typeface="Tahoma"/>
            </a:endParaRPr>
          </a:p>
        </p:txBody>
      </p:sp>
      <p:sp>
        <p:nvSpPr>
          <p:cNvPr id="357" name="Google Shape;357;g3151c6a44ac_0_336"/>
          <p:cNvSpPr txBox="1"/>
          <p:nvPr/>
        </p:nvSpPr>
        <p:spPr>
          <a:xfrm>
            <a:off x="493375" y="2080375"/>
            <a:ext cx="16670400" cy="37062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El flujo de caja proyectado es una herramienta clave en la gestión financiera de cualquier empresa. Se trata de una estimación anticipada de los ingresos y gastos de una organización durante un periodo futuro determinado.</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El flujo de caja proyectado desempeña un papel fundamental en la gestión financiera de una empresa al proporcionar una visión anticipada de la situación monetaria. Su utilidad abarca diversas áreas, permitiendo a las organizaciones tomar decisiones informadas y estratégicas para su desarrollo y estabilidad financiera.</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Con base a lo anterior, realizado un Flujo Efectivo Proyectado del emprendimiento, que abarque un periodo comprendido de seis meses</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1" name="Shape 361"/>
        <p:cNvGrpSpPr/>
        <p:nvPr/>
      </p:nvGrpSpPr>
      <p:grpSpPr>
        <a:xfrm>
          <a:off x="0" y="0"/>
          <a:ext cx="0" cy="0"/>
          <a:chOff x="0" y="0"/>
          <a:chExt cx="0" cy="0"/>
        </a:xfrm>
      </p:grpSpPr>
      <p:grpSp>
        <p:nvGrpSpPr>
          <p:cNvPr id="362" name="Google Shape;362;g3151c6a44ac_0_351"/>
          <p:cNvGrpSpPr/>
          <p:nvPr/>
        </p:nvGrpSpPr>
        <p:grpSpPr>
          <a:xfrm>
            <a:off x="0" y="8261299"/>
            <a:ext cx="18288004" cy="2026284"/>
            <a:chOff x="0" y="8261299"/>
            <a:chExt cx="18288004" cy="2026284"/>
          </a:xfrm>
        </p:grpSpPr>
        <p:sp>
          <p:nvSpPr>
            <p:cNvPr id="363" name="Google Shape;363;g3151c6a44ac_0_351"/>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64" name="Google Shape;364;g3151c6a44ac_0_351"/>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65" name="Google Shape;365;g3151c6a44ac_0_351"/>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66" name="Google Shape;366;g3151c6a44ac_0_351"/>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67" name="Google Shape;367;g3151c6a44ac_0_351"/>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68" name="Google Shape;368;g3151c6a44ac_0_351"/>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69" name="Google Shape;369;g3151c6a44ac_0_351"/>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Capital Semilla</a:t>
            </a:r>
            <a:endParaRPr b="0" i="0" sz="2800" u="none" cap="none" strike="noStrike">
              <a:solidFill>
                <a:schemeClr val="dk1"/>
              </a:solidFill>
              <a:latin typeface="Tahoma"/>
              <a:ea typeface="Tahoma"/>
              <a:cs typeface="Tahoma"/>
              <a:sym typeface="Tahoma"/>
            </a:endParaRPr>
          </a:p>
        </p:txBody>
      </p:sp>
      <p:sp>
        <p:nvSpPr>
          <p:cNvPr id="370" name="Google Shape;370;g3151c6a44ac_0_351"/>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lang="en-US" sz="4000">
                <a:solidFill>
                  <a:srgbClr val="A02040"/>
                </a:solidFill>
                <a:latin typeface="Tahoma"/>
                <a:ea typeface="Tahoma"/>
                <a:cs typeface="Tahoma"/>
                <a:sym typeface="Tahoma"/>
              </a:rPr>
              <a:t>11. Financiamiento</a:t>
            </a:r>
            <a:endParaRPr b="0" i="0" sz="4000" u="none" cap="none" strike="noStrike">
              <a:solidFill>
                <a:schemeClr val="dk1"/>
              </a:solidFill>
              <a:latin typeface="Tahoma"/>
              <a:ea typeface="Tahoma"/>
              <a:cs typeface="Tahoma"/>
              <a:sym typeface="Tahoma"/>
            </a:endParaRPr>
          </a:p>
        </p:txBody>
      </p:sp>
      <p:sp>
        <p:nvSpPr>
          <p:cNvPr id="371" name="Google Shape;371;g3151c6a44ac_0_351"/>
          <p:cNvSpPr txBox="1"/>
          <p:nvPr/>
        </p:nvSpPr>
        <p:spPr>
          <a:xfrm>
            <a:off x="493375" y="2080375"/>
            <a:ext cx="16670400" cy="2782800"/>
          </a:xfrm>
          <a:prstGeom prst="rect">
            <a:avLst/>
          </a:prstGeom>
          <a:noFill/>
          <a:ln>
            <a:noFill/>
          </a:ln>
        </p:spPr>
        <p:txBody>
          <a:bodyPr anchorCtr="0" anchor="t" bIns="0" lIns="0" spcFirstLastPara="1" rIns="0" wrap="square" tIns="12050">
            <a:spAutoFit/>
          </a:bodyPr>
          <a:lstStyle/>
          <a:p>
            <a:pPr indent="0" lvl="0" marL="0" marR="0" rtl="0" algn="just">
              <a:lnSpc>
                <a:spcPct val="100000"/>
              </a:lnSpc>
              <a:spcBef>
                <a:spcPts val="0"/>
              </a:spcBef>
              <a:spcAft>
                <a:spcPts val="0"/>
              </a:spcAft>
              <a:buClr>
                <a:schemeClr val="dk1"/>
              </a:buClr>
              <a:buSzPts val="1100"/>
              <a:buFont typeface="Arial"/>
              <a:buNone/>
            </a:pPr>
            <a:r>
              <a:rPr b="1" lang="en-US" sz="1800">
                <a:solidFill>
                  <a:srgbClr val="BE9554"/>
                </a:solidFill>
              </a:rPr>
              <a:t>El Capital Semilla es un financiamiento inicial (fondos que no deben ser devueltos), para la creación de una microempresa o para permitir el despegue y/o consolidación de una actividad empresarial existente.</a:t>
            </a:r>
            <a:endParaRPr b="1" sz="1800">
              <a:solidFill>
                <a:srgbClr val="BE9554"/>
              </a:solidFill>
            </a:endParaRPr>
          </a:p>
          <a:p>
            <a:pPr indent="0" lvl="0" marL="0" marR="0" rtl="0" algn="just">
              <a:lnSpc>
                <a:spcPct val="100000"/>
              </a:lnSpc>
              <a:spcBef>
                <a:spcPts val="0"/>
              </a:spcBef>
              <a:spcAft>
                <a:spcPts val="0"/>
              </a:spcAft>
              <a:buClr>
                <a:schemeClr val="dk1"/>
              </a:buClr>
              <a:buSzPts val="1100"/>
              <a:buFont typeface="Arial"/>
              <a:buNone/>
            </a:pPr>
            <a:r>
              <a:t/>
            </a:r>
            <a:endParaRPr b="1" sz="1800">
              <a:solidFill>
                <a:srgbClr val="BE9554"/>
              </a:solidFill>
            </a:endParaRPr>
          </a:p>
          <a:p>
            <a:pPr indent="0" lvl="0" marL="0" marR="0" rtl="0" algn="just">
              <a:lnSpc>
                <a:spcPct val="100000"/>
              </a:lnSpc>
              <a:spcBef>
                <a:spcPts val="0"/>
              </a:spcBef>
              <a:spcAft>
                <a:spcPts val="0"/>
              </a:spcAft>
              <a:buClr>
                <a:schemeClr val="dk1"/>
              </a:buClr>
              <a:buSzPts val="1100"/>
              <a:buFont typeface="Arial"/>
              <a:buNone/>
            </a:pPr>
            <a:r>
              <a:rPr b="1" lang="en-US" sz="1800">
                <a:solidFill>
                  <a:srgbClr val="BE9554"/>
                </a:solidFill>
              </a:rPr>
              <a:t>Normalmente este tipo de fondos se orienta a nuevas empresas y negocios que estén en etapa de inicio y que se refieran a temas innovadores, que tengan oportunidades de crecimiento en el mercado y que incorporen nuevas aplicaciones o usos de tecnologías existentes.</a:t>
            </a:r>
            <a:endParaRPr b="1" sz="1800">
              <a:solidFill>
                <a:srgbClr val="BE9554"/>
              </a:solidFill>
            </a:endParaRPr>
          </a:p>
          <a:p>
            <a:pPr indent="0" lvl="0" marL="0" marR="0" rtl="0" algn="just">
              <a:lnSpc>
                <a:spcPct val="100000"/>
              </a:lnSpc>
              <a:spcBef>
                <a:spcPts val="0"/>
              </a:spcBef>
              <a:spcAft>
                <a:spcPts val="0"/>
              </a:spcAft>
              <a:buClr>
                <a:schemeClr val="dk1"/>
              </a:buClr>
              <a:buSzPts val="1100"/>
              <a:buFont typeface="Arial"/>
              <a:buNone/>
            </a:pPr>
            <a:r>
              <a:t/>
            </a:r>
            <a:endParaRPr b="1" sz="1800">
              <a:solidFill>
                <a:srgbClr val="BE9554"/>
              </a:solidFill>
            </a:endParaRPr>
          </a:p>
          <a:p>
            <a:pPr indent="0" lvl="0" marL="0" marR="0" rtl="0" algn="just">
              <a:lnSpc>
                <a:spcPct val="100000"/>
              </a:lnSpc>
              <a:spcBef>
                <a:spcPts val="0"/>
              </a:spcBef>
              <a:spcAft>
                <a:spcPts val="0"/>
              </a:spcAft>
              <a:buClr>
                <a:schemeClr val="dk1"/>
              </a:buClr>
              <a:buSzPts val="1100"/>
              <a:buFont typeface="Arial"/>
              <a:buNone/>
            </a:pPr>
            <a:r>
              <a:rPr b="1" lang="en-US" sz="1800">
                <a:solidFill>
                  <a:srgbClr val="BE9554"/>
                </a:solidFill>
              </a:rPr>
              <a:t>Con base a esta información, la Modalidad de Fortalecimiento de esta Convocatoria que se ofrece a través del Instituto Sudcaliforniano de la Juventud, es un Capital Semilla de $30,000.00 (Treinta mil pesos 00/100 m.m.), por lo que te pedimos que puedas describir el uso que se destinará a ejercer la totalidad de ese recurso en caso de que tu proyecto sea seleccionado, usando la </a:t>
            </a:r>
            <a:r>
              <a:rPr b="1" lang="en-US" sz="1800">
                <a:solidFill>
                  <a:srgbClr val="BE9554"/>
                </a:solidFill>
              </a:rPr>
              <a:t>siguiente</a:t>
            </a:r>
            <a:r>
              <a:rPr b="1" lang="en-US" sz="1800">
                <a:solidFill>
                  <a:srgbClr val="BE9554"/>
                </a:solidFill>
              </a:rPr>
              <a:t> tabla de ejemplo y modificando la información de acuerdo a tu proyecto.</a:t>
            </a:r>
            <a:endParaRPr b="1" i="0" sz="1800" u="none" cap="none" strike="noStrike">
              <a:solidFill>
                <a:srgbClr val="BE9554"/>
              </a:solidFill>
              <a:latin typeface="Arial"/>
              <a:ea typeface="Arial"/>
              <a:cs typeface="Arial"/>
              <a:sym typeface="Arial"/>
            </a:endParaRPr>
          </a:p>
        </p:txBody>
      </p:sp>
      <p:graphicFrame>
        <p:nvGraphicFramePr>
          <p:cNvPr id="372" name="Google Shape;372;g3151c6a44ac_0_351"/>
          <p:cNvGraphicFramePr/>
          <p:nvPr/>
        </p:nvGraphicFramePr>
        <p:xfrm>
          <a:off x="493375" y="4679975"/>
          <a:ext cx="3000000" cy="3000000"/>
        </p:xfrm>
        <a:graphic>
          <a:graphicData uri="http://schemas.openxmlformats.org/drawingml/2006/table">
            <a:tbl>
              <a:tblPr>
                <a:noFill/>
                <a:tableStyleId>{22B3FDE0-271C-4F35-A78A-F799A77C883F}</a:tableStyleId>
              </a:tblPr>
              <a:tblGrid>
                <a:gridCol w="2340425"/>
                <a:gridCol w="2340425"/>
                <a:gridCol w="2340425"/>
                <a:gridCol w="2340425"/>
                <a:gridCol w="2340425"/>
                <a:gridCol w="2340425"/>
                <a:gridCol w="2340425"/>
              </a:tblGrid>
              <a:tr h="381000">
                <a:tc>
                  <a:txBody>
                    <a:bodyPr/>
                    <a:lstStyle/>
                    <a:p>
                      <a:pPr indent="0" lvl="0" marL="0" marR="0" rtl="0" algn="ctr">
                        <a:lnSpc>
                          <a:spcPct val="100000"/>
                        </a:lnSpc>
                        <a:spcBef>
                          <a:spcPts val="0"/>
                        </a:spcBef>
                        <a:spcAft>
                          <a:spcPts val="0"/>
                        </a:spcAft>
                        <a:buClr>
                          <a:schemeClr val="dk1"/>
                        </a:buClr>
                        <a:buSzPts val="1100"/>
                        <a:buFont typeface="Arial"/>
                        <a:buNone/>
                      </a:pPr>
                      <a:r>
                        <a:rPr b="1" lang="en-US" sz="1800">
                          <a:solidFill>
                            <a:schemeClr val="dk1"/>
                          </a:solidFill>
                        </a:rPr>
                        <a:t>Insumo, Material, Herramienta o Equipo a Adquirir</a:t>
                      </a:r>
                      <a:endParaRPr b="1" sz="1800">
                        <a:solidFill>
                          <a:schemeClr val="dk1"/>
                        </a:solidFill>
                      </a:endParaRPr>
                    </a:p>
                  </a:txBody>
                  <a:tcPr marT="91425" marB="91425" marR="91425" marL="91425"/>
                </a:tc>
                <a:tc>
                  <a:txBody>
                    <a:bodyPr/>
                    <a:lstStyle/>
                    <a:p>
                      <a:pPr indent="0" lvl="0" marL="0" marR="0" rtl="0" algn="ctr">
                        <a:lnSpc>
                          <a:spcPct val="100000"/>
                        </a:lnSpc>
                        <a:spcBef>
                          <a:spcPts val="0"/>
                        </a:spcBef>
                        <a:spcAft>
                          <a:spcPts val="0"/>
                        </a:spcAft>
                        <a:buClr>
                          <a:schemeClr val="dk1"/>
                        </a:buClr>
                        <a:buSzPts val="1100"/>
                        <a:buFont typeface="Arial"/>
                        <a:buNone/>
                      </a:pPr>
                      <a:r>
                        <a:rPr b="1" lang="en-US" sz="1800">
                          <a:solidFill>
                            <a:schemeClr val="dk1"/>
                          </a:solidFill>
                        </a:rPr>
                        <a:t>Proveedor</a:t>
                      </a:r>
                      <a:endParaRPr b="1" sz="1800">
                        <a:solidFill>
                          <a:schemeClr val="dk1"/>
                        </a:solidFill>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US" sz="1800">
                          <a:solidFill>
                            <a:schemeClr val="dk1"/>
                          </a:solidFill>
                        </a:rPr>
                        <a:t>Unidad de Medida</a:t>
                      </a:r>
                      <a:endParaRPr b="1" sz="1800">
                        <a:solidFill>
                          <a:schemeClr val="dk1"/>
                        </a:solidFill>
                      </a:endParaRPr>
                    </a:p>
                    <a:p>
                      <a:pPr indent="0" lvl="0" marL="0" marR="0" rtl="0" algn="ctr">
                        <a:lnSpc>
                          <a:spcPct val="100000"/>
                        </a:lnSpc>
                        <a:spcBef>
                          <a:spcPts val="0"/>
                        </a:spcBef>
                        <a:spcAft>
                          <a:spcPts val="0"/>
                        </a:spcAft>
                        <a:buClr>
                          <a:schemeClr val="dk1"/>
                        </a:buClr>
                        <a:buSzPts val="1100"/>
                        <a:buFont typeface="Arial"/>
                        <a:buNone/>
                      </a:pPr>
                      <a:r>
                        <a:t/>
                      </a:r>
                      <a:endParaRPr b="1" sz="1800">
                        <a:solidFill>
                          <a:schemeClr val="dk1"/>
                        </a:solidFill>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US" sz="1800">
                          <a:solidFill>
                            <a:schemeClr val="dk1"/>
                          </a:solidFill>
                        </a:rPr>
                        <a:t>Costo Unitario</a:t>
                      </a:r>
                      <a:endParaRPr b="1" sz="1800">
                        <a:solidFill>
                          <a:schemeClr val="dk1"/>
                        </a:solidFill>
                      </a:endParaRPr>
                    </a:p>
                    <a:p>
                      <a:pPr indent="0" lvl="0" marL="0" marR="0" rtl="0" algn="ctr">
                        <a:lnSpc>
                          <a:spcPct val="100000"/>
                        </a:lnSpc>
                        <a:spcBef>
                          <a:spcPts val="0"/>
                        </a:spcBef>
                        <a:spcAft>
                          <a:spcPts val="0"/>
                        </a:spcAft>
                        <a:buClr>
                          <a:schemeClr val="dk1"/>
                        </a:buClr>
                        <a:buSzPts val="1100"/>
                        <a:buFont typeface="Arial"/>
                        <a:buNone/>
                      </a:pPr>
                      <a:r>
                        <a:t/>
                      </a:r>
                      <a:endParaRPr b="1" sz="1800">
                        <a:solidFill>
                          <a:schemeClr val="dk1"/>
                        </a:solidFill>
                      </a:endParaRPr>
                    </a:p>
                  </a:txBody>
                  <a:tcPr marT="91425" marB="91425" marR="91425" marL="91425"/>
                </a:tc>
                <a:tc>
                  <a:txBody>
                    <a:bodyPr/>
                    <a:lstStyle/>
                    <a:p>
                      <a:pPr indent="0" lvl="0" marL="0" marR="0" rtl="0" algn="ctr">
                        <a:lnSpc>
                          <a:spcPct val="100000"/>
                        </a:lnSpc>
                        <a:spcBef>
                          <a:spcPts val="0"/>
                        </a:spcBef>
                        <a:spcAft>
                          <a:spcPts val="0"/>
                        </a:spcAft>
                        <a:buClr>
                          <a:schemeClr val="dk1"/>
                        </a:buClr>
                        <a:buSzPts val="1100"/>
                        <a:buFont typeface="Arial"/>
                        <a:buNone/>
                      </a:pPr>
                      <a:r>
                        <a:rPr b="1" lang="en-US" sz="1800">
                          <a:solidFill>
                            <a:schemeClr val="dk1"/>
                          </a:solidFill>
                        </a:rPr>
                        <a:t>Cantidad Requerida</a:t>
                      </a:r>
                      <a:endParaRPr b="1" sz="1800">
                        <a:solidFill>
                          <a:schemeClr val="dk1"/>
                        </a:solidFill>
                      </a:endParaRPr>
                    </a:p>
                  </a:txBody>
                  <a:tcPr marT="91425" marB="91425" marR="91425" marL="91425"/>
                </a:tc>
                <a:tc>
                  <a:txBody>
                    <a:bodyPr/>
                    <a:lstStyle/>
                    <a:p>
                      <a:pPr indent="0" lvl="0" marL="0" marR="0" rtl="0" algn="ctr">
                        <a:lnSpc>
                          <a:spcPct val="100000"/>
                        </a:lnSpc>
                        <a:spcBef>
                          <a:spcPts val="0"/>
                        </a:spcBef>
                        <a:spcAft>
                          <a:spcPts val="0"/>
                        </a:spcAft>
                        <a:buClr>
                          <a:schemeClr val="dk1"/>
                        </a:buClr>
                        <a:buSzPts val="1100"/>
                        <a:buFont typeface="Arial"/>
                        <a:buNone/>
                      </a:pPr>
                      <a:r>
                        <a:rPr b="1" lang="en-US" sz="1800">
                          <a:solidFill>
                            <a:schemeClr val="dk1"/>
                          </a:solidFill>
                        </a:rPr>
                        <a:t>Monto Total de la </a:t>
                      </a:r>
                      <a:r>
                        <a:rPr b="1" lang="en-US" sz="1800">
                          <a:solidFill>
                            <a:schemeClr val="dk1"/>
                          </a:solidFill>
                        </a:rPr>
                        <a:t>Adquisición</a:t>
                      </a:r>
                      <a:endParaRPr b="1" sz="1800">
                        <a:solidFill>
                          <a:schemeClr val="dk1"/>
                        </a:solidFill>
                      </a:endParaRPr>
                    </a:p>
                  </a:txBody>
                  <a:tcPr marT="91425" marB="91425" marR="91425" marL="91425"/>
                </a:tc>
                <a:tc>
                  <a:txBody>
                    <a:bodyPr/>
                    <a:lstStyle/>
                    <a:p>
                      <a:pPr indent="0" lvl="0" marL="0" marR="0" rtl="0" algn="ctr">
                        <a:lnSpc>
                          <a:spcPct val="100000"/>
                        </a:lnSpc>
                        <a:spcBef>
                          <a:spcPts val="0"/>
                        </a:spcBef>
                        <a:spcAft>
                          <a:spcPts val="0"/>
                        </a:spcAft>
                        <a:buNone/>
                      </a:pPr>
                      <a:r>
                        <a:rPr b="1" lang="en-US" sz="1800">
                          <a:solidFill>
                            <a:schemeClr val="dk1"/>
                          </a:solidFill>
                        </a:rPr>
                        <a:t>Uso / Justificación</a:t>
                      </a:r>
                      <a:endParaRPr b="1" sz="1800">
                        <a:solidFill>
                          <a:schemeClr val="dk1"/>
                        </a:solidFill>
                      </a:endParaRPr>
                    </a:p>
                  </a:txBody>
                  <a:tcPr marT="91425" marB="91425" marR="91425" marL="91425"/>
                </a:tc>
              </a:tr>
              <a:tr h="381000">
                <a:tc>
                  <a:txBody>
                    <a:bodyPr/>
                    <a:lstStyle/>
                    <a:p>
                      <a:pPr indent="0" lvl="0" marL="0" marR="0" rtl="0" algn="l">
                        <a:lnSpc>
                          <a:spcPct val="100000"/>
                        </a:lnSpc>
                        <a:spcBef>
                          <a:spcPts val="0"/>
                        </a:spcBef>
                        <a:spcAft>
                          <a:spcPts val="0"/>
                        </a:spcAft>
                        <a:buClr>
                          <a:schemeClr val="dk1"/>
                        </a:buClr>
                        <a:buSzPts val="1100"/>
                        <a:buFont typeface="Arial"/>
                        <a:buNone/>
                      </a:pPr>
                      <a:r>
                        <a:rPr b="1" lang="en-US">
                          <a:solidFill>
                            <a:srgbClr val="BE9554"/>
                          </a:solidFill>
                        </a:rPr>
                        <a:t>Procesador de Alimentos Industrial</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Clr>
                          <a:schemeClr val="dk1"/>
                        </a:buClr>
                        <a:buSzPts val="1100"/>
                        <a:buFont typeface="Arial"/>
                        <a:buNone/>
                      </a:pPr>
                      <a:r>
                        <a:rPr b="1" lang="en-US">
                          <a:solidFill>
                            <a:srgbClr val="BE9554"/>
                          </a:solidFill>
                        </a:rPr>
                        <a:t>Industriales Cuatro SA de CV</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Clr>
                          <a:schemeClr val="dk1"/>
                        </a:buClr>
                        <a:buSzPts val="1100"/>
                        <a:buFont typeface="Arial"/>
                        <a:buNone/>
                      </a:pPr>
                      <a:r>
                        <a:rPr b="1" lang="en-US">
                          <a:solidFill>
                            <a:srgbClr val="BE9554"/>
                          </a:solidFill>
                        </a:rPr>
                        <a:t>Pieza</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Clr>
                          <a:schemeClr val="dk1"/>
                        </a:buClr>
                        <a:buSzPts val="1100"/>
                        <a:buFont typeface="Arial"/>
                        <a:buNone/>
                      </a:pPr>
                      <a:r>
                        <a:rPr b="1" lang="en-US">
                          <a:solidFill>
                            <a:srgbClr val="BE9554"/>
                          </a:solidFill>
                        </a:rPr>
                        <a:t>$4,000.00</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Clr>
                          <a:schemeClr val="dk1"/>
                        </a:buClr>
                        <a:buSzPts val="1100"/>
                        <a:buFont typeface="Arial"/>
                        <a:buNone/>
                      </a:pPr>
                      <a:r>
                        <a:rPr b="1" lang="en-US">
                          <a:solidFill>
                            <a:srgbClr val="BE9554"/>
                          </a:solidFill>
                        </a:rPr>
                        <a:t>2</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Clr>
                          <a:schemeClr val="dk1"/>
                        </a:buClr>
                        <a:buSzPts val="1100"/>
                        <a:buFont typeface="Arial"/>
                        <a:buNone/>
                      </a:pPr>
                      <a:r>
                        <a:rPr b="1" lang="en-US">
                          <a:solidFill>
                            <a:srgbClr val="BE9554"/>
                          </a:solidFill>
                        </a:rPr>
                        <a:t>$8,000.00</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None/>
                      </a:pPr>
                      <a:r>
                        <a:rPr b="1" lang="en-US">
                          <a:solidFill>
                            <a:srgbClr val="BE9554"/>
                          </a:solidFill>
                        </a:rPr>
                        <a:t>Ampliar la capacidad de producción del área de cocina, generando 20 platillos extra a la actual línea de producción</a:t>
                      </a:r>
                      <a:endParaRPr b="1">
                        <a:solidFill>
                          <a:srgbClr val="BE9554"/>
                        </a:solidFill>
                      </a:endParaRPr>
                    </a:p>
                  </a:txBody>
                  <a:tcPr marT="91425" marB="91425" marR="91425" marL="91425"/>
                </a:tc>
              </a:tr>
              <a:tr h="381000">
                <a:tc>
                  <a:txBody>
                    <a:bodyPr/>
                    <a:lstStyle/>
                    <a:p>
                      <a:pPr indent="0" lvl="0" marL="0" marR="0" rtl="0" algn="l">
                        <a:lnSpc>
                          <a:spcPct val="100000"/>
                        </a:lnSpc>
                        <a:spcBef>
                          <a:spcPts val="0"/>
                        </a:spcBef>
                        <a:spcAft>
                          <a:spcPts val="0"/>
                        </a:spcAft>
                        <a:buNone/>
                      </a:pPr>
                      <a:r>
                        <a:rPr b="1" lang="en-US">
                          <a:solidFill>
                            <a:srgbClr val="BE9554"/>
                          </a:solidFill>
                        </a:rPr>
                        <a:t>Software Contable</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None/>
                      </a:pPr>
                      <a:r>
                        <a:rPr b="1" lang="en-US">
                          <a:solidFill>
                            <a:srgbClr val="BE9554"/>
                          </a:solidFill>
                        </a:rPr>
                        <a:t>Soluciones Informaticas SA de CV</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None/>
                      </a:pPr>
                      <a:r>
                        <a:rPr b="1" lang="en-US">
                          <a:solidFill>
                            <a:srgbClr val="BE9554"/>
                          </a:solidFill>
                        </a:rPr>
                        <a:t>Software</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None/>
                      </a:pPr>
                      <a:r>
                        <a:rPr b="1" lang="en-US">
                          <a:solidFill>
                            <a:srgbClr val="BE9554"/>
                          </a:solidFill>
                        </a:rPr>
                        <a:t>$12,000.00</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None/>
                      </a:pPr>
                      <a:r>
                        <a:rPr b="1" lang="en-US">
                          <a:solidFill>
                            <a:srgbClr val="BE9554"/>
                          </a:solidFill>
                        </a:rPr>
                        <a:t>1</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None/>
                      </a:pPr>
                      <a:r>
                        <a:rPr b="1" lang="en-US">
                          <a:solidFill>
                            <a:srgbClr val="BE9554"/>
                          </a:solidFill>
                        </a:rPr>
                        <a:t>$12,000.00</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None/>
                      </a:pPr>
                      <a:r>
                        <a:rPr b="1" lang="en-US">
                          <a:solidFill>
                            <a:srgbClr val="BE9554"/>
                          </a:solidFill>
                        </a:rPr>
                        <a:t>Apoyar al área de Contabilidad con un software que permita eficientar la recopilación contable</a:t>
                      </a:r>
                      <a:endParaRPr b="1">
                        <a:solidFill>
                          <a:srgbClr val="BE9554"/>
                        </a:solidFill>
                      </a:endParaRPr>
                    </a:p>
                  </a:txBody>
                  <a:tcPr marT="91425" marB="91425" marR="91425" marL="91425"/>
                </a:tc>
              </a:tr>
              <a:tr h="381000">
                <a:tc>
                  <a:txBody>
                    <a:bodyPr/>
                    <a:lstStyle/>
                    <a:p>
                      <a:pPr indent="0" lvl="0" marL="0" marR="0" rtl="0" algn="l">
                        <a:lnSpc>
                          <a:spcPct val="100000"/>
                        </a:lnSpc>
                        <a:spcBef>
                          <a:spcPts val="0"/>
                        </a:spcBef>
                        <a:spcAft>
                          <a:spcPts val="0"/>
                        </a:spcAft>
                        <a:buNone/>
                      </a:pPr>
                      <a:r>
                        <a:rPr b="1" lang="en-US">
                          <a:solidFill>
                            <a:srgbClr val="BE9554"/>
                          </a:solidFill>
                        </a:rPr>
                        <a:t>Mesa Industrial</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None/>
                      </a:pPr>
                      <a:r>
                        <a:rPr b="1" lang="en-US">
                          <a:solidFill>
                            <a:srgbClr val="BE9554"/>
                          </a:solidFill>
                        </a:rPr>
                        <a:t>Muebles de la Baja</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None/>
                      </a:pPr>
                      <a:r>
                        <a:rPr b="1" lang="en-US">
                          <a:solidFill>
                            <a:srgbClr val="BE9554"/>
                          </a:solidFill>
                        </a:rPr>
                        <a:t>Pieza</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None/>
                      </a:pPr>
                      <a:r>
                        <a:rPr b="1" lang="en-US">
                          <a:solidFill>
                            <a:srgbClr val="BE9554"/>
                          </a:solidFill>
                        </a:rPr>
                        <a:t>$5,000.00</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None/>
                      </a:pPr>
                      <a:r>
                        <a:rPr b="1" lang="en-US">
                          <a:solidFill>
                            <a:srgbClr val="BE9554"/>
                          </a:solidFill>
                        </a:rPr>
                        <a:t>2</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None/>
                      </a:pPr>
                      <a:r>
                        <a:rPr b="1" lang="en-US">
                          <a:solidFill>
                            <a:srgbClr val="BE9554"/>
                          </a:solidFill>
                        </a:rPr>
                        <a:t>$10,000.00</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None/>
                      </a:pPr>
                      <a:r>
                        <a:rPr b="1" lang="en-US">
                          <a:solidFill>
                            <a:srgbClr val="BE9554"/>
                          </a:solidFill>
                        </a:rPr>
                        <a:t>Mejorar el espacio de preparación de alimentos</a:t>
                      </a:r>
                      <a:endParaRPr b="1">
                        <a:solidFill>
                          <a:srgbClr val="BE9554"/>
                        </a:solidFill>
                      </a:endParaRPr>
                    </a:p>
                  </a:txBody>
                  <a:tcPr marT="91425" marB="91425" marR="91425" marL="91425"/>
                </a:tc>
              </a:tr>
              <a:tr h="381000">
                <a:tc gridSpan="6">
                  <a:txBody>
                    <a:bodyPr/>
                    <a:lstStyle/>
                    <a:p>
                      <a:pPr indent="0" lvl="0" marL="0" marR="0" rtl="0" algn="ctr">
                        <a:lnSpc>
                          <a:spcPct val="100000"/>
                        </a:lnSpc>
                        <a:spcBef>
                          <a:spcPts val="0"/>
                        </a:spcBef>
                        <a:spcAft>
                          <a:spcPts val="0"/>
                        </a:spcAft>
                        <a:buClr>
                          <a:schemeClr val="dk1"/>
                        </a:buClr>
                        <a:buSzPts val="1100"/>
                        <a:buFont typeface="Arial"/>
                        <a:buNone/>
                      </a:pPr>
                      <a:r>
                        <a:rPr b="1" lang="en-US" sz="1800">
                          <a:solidFill>
                            <a:schemeClr val="dk1"/>
                          </a:solidFill>
                        </a:rPr>
                        <a:t>Total</a:t>
                      </a:r>
                      <a:endParaRPr b="1" sz="1800">
                        <a:solidFill>
                          <a:schemeClr val="dk1"/>
                        </a:solidFill>
                      </a:endParaRPr>
                    </a:p>
                  </a:txBody>
                  <a:tcPr marT="91425" marB="91425" marR="91425" marL="91425"/>
                </a:tc>
                <a:tc hMerge="1"/>
                <a:tc hMerge="1"/>
                <a:tc hMerge="1"/>
                <a:tc hMerge="1"/>
                <a:tc hMerge="1"/>
                <a:tc>
                  <a:txBody>
                    <a:bodyPr/>
                    <a:lstStyle/>
                    <a:p>
                      <a:pPr indent="0" lvl="0" marL="0" marR="0" rtl="0" algn="ctr">
                        <a:lnSpc>
                          <a:spcPct val="100000"/>
                        </a:lnSpc>
                        <a:spcBef>
                          <a:spcPts val="0"/>
                        </a:spcBef>
                        <a:spcAft>
                          <a:spcPts val="0"/>
                        </a:spcAft>
                        <a:buNone/>
                      </a:pPr>
                      <a:r>
                        <a:rPr b="1" lang="en-US" sz="1800">
                          <a:solidFill>
                            <a:schemeClr val="dk1"/>
                          </a:solidFill>
                        </a:rPr>
                        <a:t>$30,000.00</a:t>
                      </a:r>
                      <a:endParaRPr b="1" sz="1800">
                        <a:solidFill>
                          <a:schemeClr val="dk1"/>
                        </a:solidFill>
                      </a:endParaRPr>
                    </a:p>
                  </a:txBody>
                  <a:tcPr marT="91425" marB="91425" marR="91425" marL="91425"/>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6" name="Shape 376"/>
        <p:cNvGrpSpPr/>
        <p:nvPr/>
      </p:nvGrpSpPr>
      <p:grpSpPr>
        <a:xfrm>
          <a:off x="0" y="0"/>
          <a:ext cx="0" cy="0"/>
          <a:chOff x="0" y="0"/>
          <a:chExt cx="0" cy="0"/>
        </a:xfrm>
      </p:grpSpPr>
      <p:grpSp>
        <p:nvGrpSpPr>
          <p:cNvPr id="377" name="Google Shape;377;g3151c6a44ac_0_365"/>
          <p:cNvGrpSpPr/>
          <p:nvPr/>
        </p:nvGrpSpPr>
        <p:grpSpPr>
          <a:xfrm>
            <a:off x="0" y="8261299"/>
            <a:ext cx="18288004" cy="2026284"/>
            <a:chOff x="0" y="8261299"/>
            <a:chExt cx="18288004" cy="2026284"/>
          </a:xfrm>
        </p:grpSpPr>
        <p:sp>
          <p:nvSpPr>
            <p:cNvPr id="378" name="Google Shape;378;g3151c6a44ac_0_365"/>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79" name="Google Shape;379;g3151c6a44ac_0_365"/>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80" name="Google Shape;380;g3151c6a44ac_0_365"/>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81" name="Google Shape;381;g3151c6a44ac_0_365"/>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82" name="Google Shape;382;g3151c6a44ac_0_365"/>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83" name="Google Shape;383;g3151c6a44ac_0_365"/>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84" name="Google Shape;384;g3151c6a44ac_0_365"/>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Objeto del Gasto</a:t>
            </a:r>
            <a:endParaRPr b="0" i="0" sz="2800" u="none" cap="none" strike="noStrike">
              <a:solidFill>
                <a:schemeClr val="dk1"/>
              </a:solidFill>
              <a:latin typeface="Tahoma"/>
              <a:ea typeface="Tahoma"/>
              <a:cs typeface="Tahoma"/>
              <a:sym typeface="Tahoma"/>
            </a:endParaRPr>
          </a:p>
        </p:txBody>
      </p:sp>
      <p:sp>
        <p:nvSpPr>
          <p:cNvPr id="385" name="Google Shape;385;g3151c6a44ac_0_365"/>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lang="en-US" sz="4000">
                <a:solidFill>
                  <a:srgbClr val="A02040"/>
                </a:solidFill>
                <a:latin typeface="Tahoma"/>
                <a:ea typeface="Tahoma"/>
                <a:cs typeface="Tahoma"/>
                <a:sym typeface="Tahoma"/>
              </a:rPr>
              <a:t>11.1 Cotizaciones</a:t>
            </a:r>
            <a:endParaRPr b="0" i="0" sz="4000" u="none" cap="none" strike="noStrike">
              <a:solidFill>
                <a:schemeClr val="dk1"/>
              </a:solidFill>
              <a:latin typeface="Tahoma"/>
              <a:ea typeface="Tahoma"/>
              <a:cs typeface="Tahoma"/>
              <a:sym typeface="Tahoma"/>
            </a:endParaRPr>
          </a:p>
        </p:txBody>
      </p:sp>
      <p:sp>
        <p:nvSpPr>
          <p:cNvPr id="386" name="Google Shape;386;g3151c6a44ac_0_365"/>
          <p:cNvSpPr txBox="1"/>
          <p:nvPr/>
        </p:nvSpPr>
        <p:spPr>
          <a:xfrm>
            <a:off x="493375" y="2276125"/>
            <a:ext cx="16670400" cy="14898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Deberás presentar cotizaciones (cotización oficial por un proveedor fijo, capturas de pantalla de cotizaciones en páginas web oficiales y/o cartas de intención de compra con montos definidos) respecto de lo que presentaste en la tabla del punto 11. Financiamiento.</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0" name="Shape 390"/>
        <p:cNvGrpSpPr/>
        <p:nvPr/>
      </p:nvGrpSpPr>
      <p:grpSpPr>
        <a:xfrm>
          <a:off x="0" y="0"/>
          <a:ext cx="0" cy="0"/>
          <a:chOff x="0" y="0"/>
          <a:chExt cx="0" cy="0"/>
        </a:xfrm>
      </p:grpSpPr>
      <p:grpSp>
        <p:nvGrpSpPr>
          <p:cNvPr id="391" name="Google Shape;391;g3151c6a44ac_0_379"/>
          <p:cNvGrpSpPr/>
          <p:nvPr/>
        </p:nvGrpSpPr>
        <p:grpSpPr>
          <a:xfrm>
            <a:off x="0" y="8261299"/>
            <a:ext cx="18288004" cy="2026284"/>
            <a:chOff x="0" y="8261299"/>
            <a:chExt cx="18288004" cy="2026284"/>
          </a:xfrm>
        </p:grpSpPr>
        <p:sp>
          <p:nvSpPr>
            <p:cNvPr id="392" name="Google Shape;392;g3151c6a44ac_0_379"/>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93" name="Google Shape;393;g3151c6a44ac_0_379"/>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94" name="Google Shape;394;g3151c6a44ac_0_379"/>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95" name="Google Shape;395;g3151c6a44ac_0_379"/>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96" name="Google Shape;396;g3151c6a44ac_0_379"/>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97" name="Google Shape;397;g3151c6a44ac_0_379"/>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98" name="Google Shape;398;g3151c6a44ac_0_379"/>
          <p:cNvSpPr txBox="1"/>
          <p:nvPr/>
        </p:nvSpPr>
        <p:spPr>
          <a:xfrm>
            <a:off x="6028650" y="4415850"/>
            <a:ext cx="5588700" cy="2167200"/>
          </a:xfrm>
          <a:prstGeom prst="rect">
            <a:avLst/>
          </a:prstGeom>
          <a:noFill/>
          <a:ln>
            <a:noFill/>
          </a:ln>
        </p:spPr>
        <p:txBody>
          <a:bodyPr anchorCtr="0" anchor="t" bIns="0" lIns="0" spcFirstLastPara="1" rIns="0" wrap="square" tIns="12050">
            <a:spAutoFit/>
          </a:bodyPr>
          <a:lstStyle/>
          <a:p>
            <a:pPr indent="0" lvl="0" marL="0" marR="0" rtl="0" algn="ctr">
              <a:lnSpc>
                <a:spcPct val="100000"/>
              </a:lnSpc>
              <a:spcBef>
                <a:spcPts val="0"/>
              </a:spcBef>
              <a:spcAft>
                <a:spcPts val="0"/>
              </a:spcAft>
              <a:buClr>
                <a:schemeClr val="dk1"/>
              </a:buClr>
              <a:buSzPts val="1100"/>
              <a:buFont typeface="Arial"/>
              <a:buNone/>
            </a:pPr>
            <a:r>
              <a:rPr b="1" lang="en-US" sz="7000">
                <a:solidFill>
                  <a:srgbClr val="BE9554"/>
                </a:solidFill>
              </a:rPr>
              <a:t>Información Adicional</a:t>
            </a:r>
            <a:endParaRPr b="1" i="0" sz="7000" u="none" cap="none" strike="noStrike">
              <a:solidFill>
                <a:srgbClr val="BE9554"/>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2" name="Shape 402"/>
        <p:cNvGrpSpPr/>
        <p:nvPr/>
      </p:nvGrpSpPr>
      <p:grpSpPr>
        <a:xfrm>
          <a:off x="0" y="0"/>
          <a:ext cx="0" cy="0"/>
          <a:chOff x="0" y="0"/>
          <a:chExt cx="0" cy="0"/>
        </a:xfrm>
      </p:grpSpPr>
      <p:grpSp>
        <p:nvGrpSpPr>
          <p:cNvPr id="403" name="Google Shape;403;g3151c6a44ac_0_390"/>
          <p:cNvGrpSpPr/>
          <p:nvPr/>
        </p:nvGrpSpPr>
        <p:grpSpPr>
          <a:xfrm>
            <a:off x="0" y="8261299"/>
            <a:ext cx="18288004" cy="2026284"/>
            <a:chOff x="0" y="8261299"/>
            <a:chExt cx="18288004" cy="2026284"/>
          </a:xfrm>
        </p:grpSpPr>
        <p:sp>
          <p:nvSpPr>
            <p:cNvPr id="404" name="Google Shape;404;g3151c6a44ac_0_390"/>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05" name="Google Shape;405;g3151c6a44ac_0_390"/>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06" name="Google Shape;406;g3151c6a44ac_0_390"/>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07" name="Google Shape;407;g3151c6a44ac_0_390"/>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408" name="Google Shape;408;g3151c6a44ac_0_390"/>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09" name="Google Shape;409;g3151c6a44ac_0_390"/>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10" name="Google Shape;410;g3151c6a44ac_0_390"/>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Fotografías del Emprendimiento</a:t>
            </a:r>
            <a:endParaRPr b="0" i="0" sz="2800" u="none" cap="none" strike="noStrike">
              <a:solidFill>
                <a:schemeClr val="dk1"/>
              </a:solidFill>
              <a:latin typeface="Tahoma"/>
              <a:ea typeface="Tahoma"/>
              <a:cs typeface="Tahoma"/>
              <a:sym typeface="Tahoma"/>
            </a:endParaRPr>
          </a:p>
        </p:txBody>
      </p:sp>
      <p:sp>
        <p:nvSpPr>
          <p:cNvPr id="411" name="Google Shape;411;g3151c6a44ac_0_390"/>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lang="en-US" sz="4000">
                <a:solidFill>
                  <a:srgbClr val="A02040"/>
                </a:solidFill>
                <a:latin typeface="Tahoma"/>
                <a:ea typeface="Tahoma"/>
                <a:cs typeface="Tahoma"/>
                <a:sym typeface="Tahoma"/>
              </a:rPr>
              <a:t>12. Información Adicional</a:t>
            </a:r>
            <a:endParaRPr b="0" i="0" sz="4000" u="none" cap="none" strike="noStrike">
              <a:solidFill>
                <a:schemeClr val="dk1"/>
              </a:solidFill>
              <a:latin typeface="Tahoma"/>
              <a:ea typeface="Tahoma"/>
              <a:cs typeface="Tahoma"/>
              <a:sym typeface="Tahoma"/>
            </a:endParaRPr>
          </a:p>
        </p:txBody>
      </p:sp>
      <p:sp>
        <p:nvSpPr>
          <p:cNvPr id="412" name="Google Shape;412;g3151c6a44ac_0_390"/>
          <p:cNvSpPr txBox="1"/>
          <p:nvPr/>
        </p:nvSpPr>
        <p:spPr>
          <a:xfrm>
            <a:off x="493375" y="2276125"/>
            <a:ext cx="16670400" cy="25980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Deberás presentar fotografías de las actividades de tu emprendimiento, el número de estas es opcional, por lo que se sugiere presentar fotografías de las instalaciones, del equipo de trabajo, socios y/o socias del emprendimiento, con clientes, de los productos y/o servicios que se ofrecen, en stands informativos o ferias de emprendedores, etc.</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De igual manera, si tienes alguna información adicional que quisieras expresar, por favor escríblela.</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16" name="Shape 416"/>
        <p:cNvGrpSpPr/>
        <p:nvPr/>
      </p:nvGrpSpPr>
      <p:grpSpPr>
        <a:xfrm>
          <a:off x="0" y="0"/>
          <a:ext cx="0" cy="0"/>
          <a:chOff x="0" y="0"/>
          <a:chExt cx="0" cy="0"/>
        </a:xfrm>
      </p:grpSpPr>
      <p:sp>
        <p:nvSpPr>
          <p:cNvPr id="417" name="Google Shape;417;g3151c6a44ac_0_416"/>
          <p:cNvSpPr/>
          <p:nvPr/>
        </p:nvSpPr>
        <p:spPr>
          <a:xfrm>
            <a:off x="0" y="0"/>
            <a:ext cx="18288000" cy="1651000"/>
          </a:xfrm>
          <a:custGeom>
            <a:rect b="b" l="l" r="r" t="t"/>
            <a:pathLst>
              <a:path extrusionOk="0" h="1651000" w="18288000">
                <a:moveTo>
                  <a:pt x="0" y="1650463"/>
                </a:moveTo>
                <a:lnTo>
                  <a:pt x="18287998" y="1650463"/>
                </a:lnTo>
                <a:lnTo>
                  <a:pt x="18287998" y="0"/>
                </a:lnTo>
                <a:lnTo>
                  <a:pt x="0" y="0"/>
                </a:lnTo>
                <a:lnTo>
                  <a:pt x="0" y="1650463"/>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18" name="Google Shape;418;g3151c6a44ac_0_416"/>
          <p:cNvSpPr/>
          <p:nvPr/>
        </p:nvSpPr>
        <p:spPr>
          <a:xfrm>
            <a:off x="0" y="1755237"/>
            <a:ext cx="18288000" cy="6734809"/>
          </a:xfrm>
          <a:custGeom>
            <a:rect b="b" l="l" r="r" t="t"/>
            <a:pathLst>
              <a:path extrusionOk="0" h="6734809" w="18288000">
                <a:moveTo>
                  <a:pt x="0" y="6734550"/>
                </a:moveTo>
                <a:lnTo>
                  <a:pt x="18287998" y="6734550"/>
                </a:lnTo>
                <a:lnTo>
                  <a:pt x="18287998" y="0"/>
                </a:lnTo>
                <a:lnTo>
                  <a:pt x="0" y="0"/>
                </a:lnTo>
                <a:lnTo>
                  <a:pt x="0" y="6734550"/>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19" name="Google Shape;419;g3151c6a44ac_0_416"/>
          <p:cNvSpPr/>
          <p:nvPr/>
        </p:nvSpPr>
        <p:spPr>
          <a:xfrm>
            <a:off x="0" y="10223783"/>
            <a:ext cx="18288000" cy="63500"/>
          </a:xfrm>
          <a:custGeom>
            <a:rect b="b" l="l" r="r" t="t"/>
            <a:pathLst>
              <a:path extrusionOk="0" h="63500" w="18288000">
                <a:moveTo>
                  <a:pt x="0" y="63215"/>
                </a:moveTo>
                <a:lnTo>
                  <a:pt x="18287998" y="63215"/>
                </a:lnTo>
                <a:lnTo>
                  <a:pt x="18287998" y="0"/>
                </a:lnTo>
                <a:lnTo>
                  <a:pt x="0" y="0"/>
                </a:lnTo>
                <a:lnTo>
                  <a:pt x="0" y="63215"/>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20" name="Google Shape;420;g3151c6a44ac_0_416"/>
          <p:cNvSpPr/>
          <p:nvPr/>
        </p:nvSpPr>
        <p:spPr>
          <a:xfrm>
            <a:off x="0" y="1650463"/>
            <a:ext cx="18288000" cy="104775"/>
          </a:xfrm>
          <a:custGeom>
            <a:rect b="b" l="l" r="r" t="t"/>
            <a:pathLst>
              <a:path extrusionOk="0" h="104775" w="18288000">
                <a:moveTo>
                  <a:pt x="0" y="0"/>
                </a:moveTo>
                <a:lnTo>
                  <a:pt x="18287999" y="0"/>
                </a:lnTo>
                <a:lnTo>
                  <a:pt x="18287999" y="104774"/>
                </a:lnTo>
                <a:lnTo>
                  <a:pt x="0" y="104774"/>
                </a:lnTo>
                <a:lnTo>
                  <a:pt x="0" y="0"/>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nvGrpSpPr>
          <p:cNvPr id="421" name="Google Shape;421;g3151c6a44ac_0_416"/>
          <p:cNvGrpSpPr/>
          <p:nvPr/>
        </p:nvGrpSpPr>
        <p:grpSpPr>
          <a:xfrm>
            <a:off x="0" y="0"/>
            <a:ext cx="18288163" cy="326390"/>
            <a:chOff x="0" y="0"/>
            <a:chExt cx="18288163" cy="326390"/>
          </a:xfrm>
        </p:grpSpPr>
        <p:sp>
          <p:nvSpPr>
            <p:cNvPr id="422" name="Google Shape;422;g3151c6a44ac_0_416"/>
            <p:cNvSpPr/>
            <p:nvPr/>
          </p:nvSpPr>
          <p:spPr>
            <a:xfrm>
              <a:off x="1723554" y="0"/>
              <a:ext cx="16564609" cy="326390"/>
            </a:xfrm>
            <a:custGeom>
              <a:rect b="b" l="l" r="r" t="t"/>
              <a:pathLst>
                <a:path extrusionOk="0" h="326390" w="16564609">
                  <a:moveTo>
                    <a:pt x="16557823" y="326352"/>
                  </a:moveTo>
                  <a:lnTo>
                    <a:pt x="0" y="0"/>
                  </a:lnTo>
                  <a:lnTo>
                    <a:pt x="16564255" y="0"/>
                  </a:lnTo>
                  <a:lnTo>
                    <a:pt x="16557823" y="326352"/>
                  </a:lnTo>
                  <a:close/>
                </a:path>
              </a:pathLst>
            </a:custGeom>
            <a:solidFill>
              <a:srgbClr val="600724">
                <a:alpha val="482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23" name="Google Shape;423;g3151c6a44ac_0_416"/>
            <p:cNvSpPr/>
            <p:nvPr/>
          </p:nvSpPr>
          <p:spPr>
            <a:xfrm>
              <a:off x="0" y="0"/>
              <a:ext cx="14842489" cy="294005"/>
            </a:xfrm>
            <a:custGeom>
              <a:rect b="b" l="l" r="r" t="t"/>
              <a:pathLst>
                <a:path extrusionOk="0" h="294005" w="14842489">
                  <a:moveTo>
                    <a:pt x="14841871" y="0"/>
                  </a:moveTo>
                  <a:lnTo>
                    <a:pt x="0" y="293498"/>
                  </a:lnTo>
                  <a:lnTo>
                    <a:pt x="0" y="0"/>
                  </a:lnTo>
                  <a:lnTo>
                    <a:pt x="14841871" y="0"/>
                  </a:lnTo>
                  <a:close/>
                </a:path>
              </a:pathLst>
            </a:custGeom>
            <a:solidFill>
              <a:srgbClr val="BE9554">
                <a:alpha val="2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424" name="Google Shape;424;g3151c6a44ac_0_416"/>
          <p:cNvSpPr txBox="1"/>
          <p:nvPr/>
        </p:nvSpPr>
        <p:spPr>
          <a:xfrm>
            <a:off x="1117425" y="1879076"/>
            <a:ext cx="16402200" cy="4179000"/>
          </a:xfrm>
          <a:prstGeom prst="rect">
            <a:avLst/>
          </a:prstGeom>
          <a:noFill/>
          <a:ln>
            <a:noFill/>
          </a:ln>
        </p:spPr>
        <p:txBody>
          <a:bodyPr anchorCtr="0" anchor="t" bIns="0" lIns="0" spcFirstLastPara="1" rIns="0" wrap="square" tIns="12700">
            <a:spAutoFit/>
          </a:bodyPr>
          <a:lstStyle/>
          <a:p>
            <a:pPr indent="0" lvl="0" marL="0" marR="5080" rtl="0" algn="ctr">
              <a:lnSpc>
                <a:spcPct val="114599"/>
              </a:lnSpc>
              <a:spcBef>
                <a:spcPts val="0"/>
              </a:spcBef>
              <a:spcAft>
                <a:spcPts val="0"/>
              </a:spcAft>
              <a:buClr>
                <a:schemeClr val="dk1"/>
              </a:buClr>
              <a:buSzPts val="1100"/>
              <a:buFont typeface="Arial"/>
              <a:buNone/>
            </a:pPr>
            <a:r>
              <a:rPr b="1" lang="en-US" sz="3000">
                <a:solidFill>
                  <a:srgbClr val="252F3A"/>
                </a:solidFill>
              </a:rPr>
              <a:t>El Instituto Sudcaliforniano de la Juventud junto con las y los Aliados de esta </a:t>
            </a:r>
            <a:r>
              <a:rPr b="1" lang="en-US" sz="3000">
                <a:solidFill>
                  <a:srgbClr val="252F3A"/>
                </a:solidFill>
              </a:rPr>
              <a:t>Convocatoria</a:t>
            </a:r>
            <a:r>
              <a:rPr b="1" lang="en-US" sz="3000">
                <a:solidFill>
                  <a:srgbClr val="252F3A"/>
                </a:solidFill>
              </a:rPr>
              <a:t>, ¡te deseamos el mejor de los éxitos al presentar la información de tu proyecto!</a:t>
            </a:r>
            <a:endParaRPr b="1" sz="3000">
              <a:solidFill>
                <a:srgbClr val="252F3A"/>
              </a:solidFill>
            </a:endParaRPr>
          </a:p>
          <a:p>
            <a:pPr indent="0" lvl="0" marL="0" marR="5080" rtl="0" algn="ctr">
              <a:lnSpc>
                <a:spcPct val="114599"/>
              </a:lnSpc>
              <a:spcBef>
                <a:spcPts val="0"/>
              </a:spcBef>
              <a:spcAft>
                <a:spcPts val="0"/>
              </a:spcAft>
              <a:buClr>
                <a:schemeClr val="dk1"/>
              </a:buClr>
              <a:buSzPts val="1100"/>
              <a:buFont typeface="Arial"/>
              <a:buNone/>
            </a:pPr>
            <a:r>
              <a:t/>
            </a:r>
            <a:endParaRPr b="1" sz="3000">
              <a:solidFill>
                <a:srgbClr val="252F3A"/>
              </a:solidFill>
            </a:endParaRPr>
          </a:p>
          <a:p>
            <a:pPr indent="0" lvl="0" marL="0" marR="5080" rtl="0" algn="ctr">
              <a:lnSpc>
                <a:spcPct val="114599"/>
              </a:lnSpc>
              <a:spcBef>
                <a:spcPts val="0"/>
              </a:spcBef>
              <a:spcAft>
                <a:spcPts val="0"/>
              </a:spcAft>
              <a:buClr>
                <a:schemeClr val="dk1"/>
              </a:buClr>
              <a:buSzPts val="1100"/>
              <a:buFont typeface="Arial"/>
              <a:buNone/>
            </a:pPr>
            <a:r>
              <a:rPr b="1" lang="en-US" sz="3000">
                <a:solidFill>
                  <a:srgbClr val="252F3A"/>
                </a:solidFill>
              </a:rPr>
              <a:t>Para cualquier duda y/o aclaración, no olvides consultar la Convocatoria completa en nuestra página web, así como datos de contactos dentro de la misma.</a:t>
            </a:r>
            <a:endParaRPr b="1" sz="3000">
              <a:solidFill>
                <a:srgbClr val="252F3A"/>
              </a:solidFill>
            </a:endParaRPr>
          </a:p>
          <a:p>
            <a:pPr indent="0" lvl="0" marL="0" marR="5080" rtl="0" algn="just">
              <a:lnSpc>
                <a:spcPct val="114599"/>
              </a:lnSpc>
              <a:spcBef>
                <a:spcPts val="0"/>
              </a:spcBef>
              <a:spcAft>
                <a:spcPts val="0"/>
              </a:spcAft>
              <a:buClr>
                <a:schemeClr val="dk1"/>
              </a:buClr>
              <a:buSzPts val="1100"/>
              <a:buFont typeface="Arial"/>
              <a:buNone/>
            </a:pPr>
            <a:r>
              <a:t/>
            </a:r>
            <a:endParaRPr b="1" sz="3000">
              <a:solidFill>
                <a:srgbClr val="252F3A"/>
              </a:solidFill>
            </a:endParaRPr>
          </a:p>
          <a:p>
            <a:pPr indent="0" lvl="0" marL="0" marR="5080" rtl="0" algn="just">
              <a:lnSpc>
                <a:spcPct val="114599"/>
              </a:lnSpc>
              <a:spcBef>
                <a:spcPts val="0"/>
              </a:spcBef>
              <a:spcAft>
                <a:spcPts val="0"/>
              </a:spcAft>
              <a:buClr>
                <a:schemeClr val="dk1"/>
              </a:buClr>
              <a:buSzPts val="1100"/>
              <a:buFont typeface="Arial"/>
              <a:buNone/>
            </a:pPr>
            <a:r>
              <a:t/>
            </a:r>
            <a:endParaRPr b="1" sz="3000">
              <a:solidFill>
                <a:srgbClr val="252F3A"/>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76" name="Shape 76"/>
        <p:cNvGrpSpPr/>
        <p:nvPr/>
      </p:nvGrpSpPr>
      <p:grpSpPr>
        <a:xfrm>
          <a:off x="0" y="0"/>
          <a:ext cx="0" cy="0"/>
          <a:chOff x="0" y="0"/>
          <a:chExt cx="0" cy="0"/>
        </a:xfrm>
      </p:grpSpPr>
      <p:sp>
        <p:nvSpPr>
          <p:cNvPr id="77" name="Google Shape;77;g3151c6a44ac_0_319"/>
          <p:cNvSpPr/>
          <p:nvPr/>
        </p:nvSpPr>
        <p:spPr>
          <a:xfrm>
            <a:off x="0" y="0"/>
            <a:ext cx="18288000" cy="1651000"/>
          </a:xfrm>
          <a:custGeom>
            <a:rect b="b" l="l" r="r" t="t"/>
            <a:pathLst>
              <a:path extrusionOk="0" h="1651000" w="18288000">
                <a:moveTo>
                  <a:pt x="0" y="1650463"/>
                </a:moveTo>
                <a:lnTo>
                  <a:pt x="18287998" y="1650463"/>
                </a:lnTo>
                <a:lnTo>
                  <a:pt x="18287998" y="0"/>
                </a:lnTo>
                <a:lnTo>
                  <a:pt x="0" y="0"/>
                </a:lnTo>
                <a:lnTo>
                  <a:pt x="0" y="1650463"/>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78" name="Google Shape;78;g3151c6a44ac_0_319"/>
          <p:cNvSpPr/>
          <p:nvPr/>
        </p:nvSpPr>
        <p:spPr>
          <a:xfrm>
            <a:off x="0" y="1755237"/>
            <a:ext cx="18288000" cy="6734809"/>
          </a:xfrm>
          <a:custGeom>
            <a:rect b="b" l="l" r="r" t="t"/>
            <a:pathLst>
              <a:path extrusionOk="0" h="6734809" w="18288000">
                <a:moveTo>
                  <a:pt x="0" y="6734550"/>
                </a:moveTo>
                <a:lnTo>
                  <a:pt x="18287998" y="6734550"/>
                </a:lnTo>
                <a:lnTo>
                  <a:pt x="18287998" y="0"/>
                </a:lnTo>
                <a:lnTo>
                  <a:pt x="0" y="0"/>
                </a:lnTo>
                <a:lnTo>
                  <a:pt x="0" y="6734550"/>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79" name="Google Shape;79;g3151c6a44ac_0_319"/>
          <p:cNvSpPr/>
          <p:nvPr/>
        </p:nvSpPr>
        <p:spPr>
          <a:xfrm>
            <a:off x="0" y="10223783"/>
            <a:ext cx="18288000" cy="63500"/>
          </a:xfrm>
          <a:custGeom>
            <a:rect b="b" l="l" r="r" t="t"/>
            <a:pathLst>
              <a:path extrusionOk="0" h="63500" w="18288000">
                <a:moveTo>
                  <a:pt x="0" y="63215"/>
                </a:moveTo>
                <a:lnTo>
                  <a:pt x="18287998" y="63215"/>
                </a:lnTo>
                <a:lnTo>
                  <a:pt x="18287998" y="0"/>
                </a:lnTo>
                <a:lnTo>
                  <a:pt x="0" y="0"/>
                </a:lnTo>
                <a:lnTo>
                  <a:pt x="0" y="63215"/>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80" name="Google Shape;80;g3151c6a44ac_0_319"/>
          <p:cNvSpPr/>
          <p:nvPr/>
        </p:nvSpPr>
        <p:spPr>
          <a:xfrm>
            <a:off x="0" y="1650463"/>
            <a:ext cx="18288000" cy="104775"/>
          </a:xfrm>
          <a:custGeom>
            <a:rect b="b" l="l" r="r" t="t"/>
            <a:pathLst>
              <a:path extrusionOk="0" h="104775" w="18288000">
                <a:moveTo>
                  <a:pt x="0" y="0"/>
                </a:moveTo>
                <a:lnTo>
                  <a:pt x="18287999" y="0"/>
                </a:lnTo>
                <a:lnTo>
                  <a:pt x="18287999" y="104774"/>
                </a:lnTo>
                <a:lnTo>
                  <a:pt x="0" y="104774"/>
                </a:lnTo>
                <a:lnTo>
                  <a:pt x="0" y="0"/>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nvGrpSpPr>
          <p:cNvPr id="81" name="Google Shape;81;g3151c6a44ac_0_319"/>
          <p:cNvGrpSpPr/>
          <p:nvPr/>
        </p:nvGrpSpPr>
        <p:grpSpPr>
          <a:xfrm>
            <a:off x="0" y="0"/>
            <a:ext cx="18288163" cy="326390"/>
            <a:chOff x="0" y="0"/>
            <a:chExt cx="18288163" cy="326390"/>
          </a:xfrm>
        </p:grpSpPr>
        <p:sp>
          <p:nvSpPr>
            <p:cNvPr id="82" name="Google Shape;82;g3151c6a44ac_0_319"/>
            <p:cNvSpPr/>
            <p:nvPr/>
          </p:nvSpPr>
          <p:spPr>
            <a:xfrm>
              <a:off x="1723554" y="0"/>
              <a:ext cx="16564609" cy="326390"/>
            </a:xfrm>
            <a:custGeom>
              <a:rect b="b" l="l" r="r" t="t"/>
              <a:pathLst>
                <a:path extrusionOk="0" h="326390" w="16564609">
                  <a:moveTo>
                    <a:pt x="16557823" y="326352"/>
                  </a:moveTo>
                  <a:lnTo>
                    <a:pt x="0" y="0"/>
                  </a:lnTo>
                  <a:lnTo>
                    <a:pt x="16564255" y="0"/>
                  </a:lnTo>
                  <a:lnTo>
                    <a:pt x="16557823" y="326352"/>
                  </a:lnTo>
                  <a:close/>
                </a:path>
              </a:pathLst>
            </a:custGeom>
            <a:solidFill>
              <a:srgbClr val="600724">
                <a:alpha val="482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83" name="Google Shape;83;g3151c6a44ac_0_319"/>
            <p:cNvSpPr/>
            <p:nvPr/>
          </p:nvSpPr>
          <p:spPr>
            <a:xfrm>
              <a:off x="0" y="0"/>
              <a:ext cx="14842489" cy="294005"/>
            </a:xfrm>
            <a:custGeom>
              <a:rect b="b" l="l" r="r" t="t"/>
              <a:pathLst>
                <a:path extrusionOk="0" h="294005" w="14842489">
                  <a:moveTo>
                    <a:pt x="14841871" y="0"/>
                  </a:moveTo>
                  <a:lnTo>
                    <a:pt x="0" y="293498"/>
                  </a:lnTo>
                  <a:lnTo>
                    <a:pt x="0" y="0"/>
                  </a:lnTo>
                  <a:lnTo>
                    <a:pt x="14841871" y="0"/>
                  </a:lnTo>
                  <a:close/>
                </a:path>
              </a:pathLst>
            </a:custGeom>
            <a:solidFill>
              <a:srgbClr val="BE9554">
                <a:alpha val="2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84" name="Google Shape;84;g3151c6a44ac_0_319"/>
          <p:cNvSpPr txBox="1"/>
          <p:nvPr/>
        </p:nvSpPr>
        <p:spPr>
          <a:xfrm>
            <a:off x="1117425" y="1879076"/>
            <a:ext cx="16402200" cy="8070900"/>
          </a:xfrm>
          <a:prstGeom prst="rect">
            <a:avLst/>
          </a:prstGeom>
          <a:noFill/>
          <a:ln>
            <a:noFill/>
          </a:ln>
        </p:spPr>
        <p:txBody>
          <a:bodyPr anchorCtr="0" anchor="t" bIns="0" lIns="0" spcFirstLastPara="1" rIns="0" wrap="square" tIns="12700">
            <a:spAutoFit/>
          </a:bodyPr>
          <a:lstStyle/>
          <a:p>
            <a:pPr indent="0" lvl="0" marL="0" marR="5080" rtl="0" algn="just">
              <a:lnSpc>
                <a:spcPct val="114599"/>
              </a:lnSpc>
              <a:spcBef>
                <a:spcPts val="0"/>
              </a:spcBef>
              <a:spcAft>
                <a:spcPts val="0"/>
              </a:spcAft>
              <a:buClr>
                <a:schemeClr val="dk1"/>
              </a:buClr>
              <a:buSzPts val="1100"/>
              <a:buFont typeface="Arial"/>
              <a:buNone/>
            </a:pPr>
            <a:r>
              <a:rPr b="1" lang="en-US" sz="3000">
                <a:solidFill>
                  <a:srgbClr val="252F3A"/>
                </a:solidFill>
              </a:rPr>
              <a:t>Indicaciones:</a:t>
            </a:r>
            <a:endParaRPr b="1" sz="3000">
              <a:solidFill>
                <a:srgbClr val="252F3A"/>
              </a:solidFill>
            </a:endParaRPr>
          </a:p>
          <a:p>
            <a:pPr indent="0" lvl="0" marL="0" marR="5080" rtl="0" algn="just">
              <a:lnSpc>
                <a:spcPct val="114599"/>
              </a:lnSpc>
              <a:spcBef>
                <a:spcPts val="0"/>
              </a:spcBef>
              <a:spcAft>
                <a:spcPts val="0"/>
              </a:spcAft>
              <a:buClr>
                <a:schemeClr val="dk1"/>
              </a:buClr>
              <a:buSzPts val="1100"/>
              <a:buFont typeface="Arial"/>
              <a:buNone/>
            </a:pPr>
            <a:r>
              <a:t/>
            </a:r>
            <a:endParaRPr b="1" sz="3000">
              <a:solidFill>
                <a:srgbClr val="252F3A"/>
              </a:solidFill>
            </a:endParaRPr>
          </a:p>
          <a:p>
            <a:pPr indent="0" lvl="0" marL="0" marR="5080" rtl="0" algn="just">
              <a:lnSpc>
                <a:spcPct val="114599"/>
              </a:lnSpc>
              <a:spcBef>
                <a:spcPts val="0"/>
              </a:spcBef>
              <a:spcAft>
                <a:spcPts val="0"/>
              </a:spcAft>
              <a:buClr>
                <a:schemeClr val="dk1"/>
              </a:buClr>
              <a:buSzPts val="1100"/>
              <a:buFont typeface="Arial"/>
              <a:buNone/>
            </a:pPr>
            <a:r>
              <a:rPr b="1" lang="en-US" sz="2500">
                <a:solidFill>
                  <a:srgbClr val="252F3A"/>
                </a:solidFill>
              </a:rPr>
              <a:t>Al momento de terminar tu Plan de Negocios sugeriblemente mediante este formato/guía, deberás guardar el archivo en formato PDF, verificando que el peso de dicho archivo no rebase los 10 MB.</a:t>
            </a:r>
            <a:endParaRPr b="1" sz="2500">
              <a:solidFill>
                <a:srgbClr val="252F3A"/>
              </a:solidFill>
            </a:endParaRPr>
          </a:p>
          <a:p>
            <a:pPr indent="0" lvl="0" marL="0" marR="5080" rtl="0" algn="just">
              <a:lnSpc>
                <a:spcPct val="114599"/>
              </a:lnSpc>
              <a:spcBef>
                <a:spcPts val="0"/>
              </a:spcBef>
              <a:spcAft>
                <a:spcPts val="0"/>
              </a:spcAft>
              <a:buClr>
                <a:schemeClr val="dk1"/>
              </a:buClr>
              <a:buSzPts val="1100"/>
              <a:buFont typeface="Arial"/>
              <a:buNone/>
            </a:pPr>
            <a:r>
              <a:t/>
            </a:r>
            <a:endParaRPr b="1" sz="2500">
              <a:solidFill>
                <a:srgbClr val="252F3A"/>
              </a:solidFill>
            </a:endParaRPr>
          </a:p>
          <a:p>
            <a:pPr indent="0" lvl="0" marL="0" marR="5080" rtl="0" algn="just">
              <a:lnSpc>
                <a:spcPct val="114599"/>
              </a:lnSpc>
              <a:spcBef>
                <a:spcPts val="0"/>
              </a:spcBef>
              <a:spcAft>
                <a:spcPts val="0"/>
              </a:spcAft>
              <a:buClr>
                <a:schemeClr val="dk1"/>
              </a:buClr>
              <a:buSzPts val="1100"/>
              <a:buFont typeface="Arial"/>
              <a:buNone/>
            </a:pPr>
            <a:r>
              <a:rPr b="1" lang="en-US" sz="2500">
                <a:solidFill>
                  <a:srgbClr val="252F3A"/>
                </a:solidFill>
              </a:rPr>
              <a:t>En caso de que tu archivo final en PDF tenga un peso mayor a 10 MB, te sugerimos usar aplicaciones para compresión de archivos, mismos que puedes buscar en tu navegador web.</a:t>
            </a:r>
            <a:endParaRPr b="1" sz="2500">
              <a:solidFill>
                <a:srgbClr val="252F3A"/>
              </a:solidFill>
            </a:endParaRPr>
          </a:p>
          <a:p>
            <a:pPr indent="0" lvl="0" marL="0" marR="5080" rtl="0" algn="just">
              <a:lnSpc>
                <a:spcPct val="114599"/>
              </a:lnSpc>
              <a:spcBef>
                <a:spcPts val="0"/>
              </a:spcBef>
              <a:spcAft>
                <a:spcPts val="0"/>
              </a:spcAft>
              <a:buClr>
                <a:schemeClr val="dk1"/>
              </a:buClr>
              <a:buSzPts val="1100"/>
              <a:buFont typeface="Arial"/>
              <a:buNone/>
            </a:pPr>
            <a:r>
              <a:t/>
            </a:r>
            <a:endParaRPr b="1" sz="2500">
              <a:solidFill>
                <a:srgbClr val="252F3A"/>
              </a:solidFill>
            </a:endParaRPr>
          </a:p>
          <a:p>
            <a:pPr indent="0" lvl="0" marL="0" marR="5080" rtl="0" algn="just">
              <a:lnSpc>
                <a:spcPct val="114599"/>
              </a:lnSpc>
              <a:spcBef>
                <a:spcPts val="0"/>
              </a:spcBef>
              <a:spcAft>
                <a:spcPts val="0"/>
              </a:spcAft>
              <a:buClr>
                <a:schemeClr val="dk1"/>
              </a:buClr>
              <a:buSzPts val="1100"/>
              <a:buFont typeface="Arial"/>
              <a:buNone/>
            </a:pPr>
            <a:r>
              <a:rPr b="1" lang="en-US" sz="2500">
                <a:solidFill>
                  <a:srgbClr val="252F3A"/>
                </a:solidFill>
              </a:rPr>
              <a:t>Te pedimos de favor que, la información que se te pide en esta guía, se limite preferentemente a una lámina por tema. Es necesario que cuando termines de vaciar la información, elimines únicamente las láminas 2, 3 y 26 de este archivo.</a:t>
            </a:r>
            <a:endParaRPr b="1" sz="2500">
              <a:solidFill>
                <a:srgbClr val="252F3A"/>
              </a:solidFill>
            </a:endParaRPr>
          </a:p>
          <a:p>
            <a:pPr indent="0" lvl="0" marL="0" marR="5080" rtl="0" algn="just">
              <a:lnSpc>
                <a:spcPct val="114599"/>
              </a:lnSpc>
              <a:spcBef>
                <a:spcPts val="0"/>
              </a:spcBef>
              <a:spcAft>
                <a:spcPts val="0"/>
              </a:spcAft>
              <a:buClr>
                <a:schemeClr val="dk1"/>
              </a:buClr>
              <a:buSzPts val="1100"/>
              <a:buFont typeface="Arial"/>
              <a:buNone/>
            </a:pPr>
            <a:r>
              <a:t/>
            </a:r>
            <a:endParaRPr b="1" sz="2500">
              <a:solidFill>
                <a:srgbClr val="252F3A"/>
              </a:solidFill>
            </a:endParaRPr>
          </a:p>
          <a:p>
            <a:pPr indent="0" lvl="0" marL="0" marR="5080" rtl="0" algn="just">
              <a:lnSpc>
                <a:spcPct val="114599"/>
              </a:lnSpc>
              <a:spcBef>
                <a:spcPts val="0"/>
              </a:spcBef>
              <a:spcAft>
                <a:spcPts val="0"/>
              </a:spcAft>
              <a:buClr>
                <a:schemeClr val="dk1"/>
              </a:buClr>
              <a:buSzPts val="1100"/>
              <a:buFont typeface="Arial"/>
              <a:buNone/>
            </a:pPr>
            <a:r>
              <a:rPr b="1" lang="en-US" sz="2500">
                <a:solidFill>
                  <a:srgbClr val="252F3A"/>
                </a:solidFill>
              </a:rPr>
              <a:t>En las láminas que cuenten con un número y nombre de tema en la parte superior derecha (ejemplo: 1. Resumen del Emprendimiento), deberás de dejar los títulos que estén con letra guinda, siendo que los textos en color café, son descripciones y recomendaciones generales que te ayudarán a redactar la información que se te pide. </a:t>
            </a:r>
            <a:endParaRPr b="1" sz="2500">
              <a:solidFill>
                <a:srgbClr val="252F3A"/>
              </a:solidFill>
            </a:endParaRPr>
          </a:p>
          <a:p>
            <a:pPr indent="0" lvl="0" marL="0" marR="5080" rtl="0" algn="just">
              <a:lnSpc>
                <a:spcPct val="114599"/>
              </a:lnSpc>
              <a:spcBef>
                <a:spcPts val="0"/>
              </a:spcBef>
              <a:spcAft>
                <a:spcPts val="0"/>
              </a:spcAft>
              <a:buClr>
                <a:schemeClr val="dk1"/>
              </a:buClr>
              <a:buSzPts val="1100"/>
              <a:buFont typeface="Arial"/>
              <a:buNone/>
            </a:pPr>
            <a:r>
              <a:t/>
            </a:r>
            <a:endParaRPr b="1" sz="2500">
              <a:solidFill>
                <a:srgbClr val="252F3A"/>
              </a:solidFill>
            </a:endParaRPr>
          </a:p>
          <a:p>
            <a:pPr indent="0" lvl="0" marL="0" marR="5080" rtl="0" algn="just">
              <a:lnSpc>
                <a:spcPct val="114599"/>
              </a:lnSpc>
              <a:spcBef>
                <a:spcPts val="0"/>
              </a:spcBef>
              <a:spcAft>
                <a:spcPts val="0"/>
              </a:spcAft>
              <a:buClr>
                <a:schemeClr val="dk1"/>
              </a:buClr>
              <a:buSzPts val="1100"/>
              <a:buFont typeface="Arial"/>
              <a:buNone/>
            </a:pPr>
            <a:r>
              <a:rPr b="1" lang="en-US" sz="2500">
                <a:solidFill>
                  <a:srgbClr val="252F3A"/>
                </a:solidFill>
              </a:rPr>
              <a:t>Los textos de color café deberás borrarlos, y en su lugar, dejar la información solicitada que tú redactes.</a:t>
            </a:r>
            <a:endParaRPr b="1" sz="3000">
              <a:solidFill>
                <a:srgbClr val="252F3A"/>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grpSp>
        <p:nvGrpSpPr>
          <p:cNvPr id="89" name="Google Shape;89;p13"/>
          <p:cNvGrpSpPr/>
          <p:nvPr/>
        </p:nvGrpSpPr>
        <p:grpSpPr>
          <a:xfrm>
            <a:off x="0" y="8261299"/>
            <a:ext cx="18288004" cy="2026285"/>
            <a:chOff x="0" y="8261299"/>
            <a:chExt cx="18288004" cy="2026285"/>
          </a:xfrm>
        </p:grpSpPr>
        <p:sp>
          <p:nvSpPr>
            <p:cNvPr id="90" name="Google Shape;90;p13"/>
            <p:cNvSpPr/>
            <p:nvPr/>
          </p:nvSpPr>
          <p:spPr>
            <a:xfrm>
              <a:off x="0" y="8261299"/>
              <a:ext cx="18288000" cy="2026285"/>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2"/>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1" name="Google Shape;91;p13"/>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2" name="Google Shape;92;p13"/>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3" name="Google Shape;93;p13"/>
            <p:cNvSpPr/>
            <p:nvPr/>
          </p:nvSpPr>
          <p:spPr>
            <a:xfrm>
              <a:off x="0" y="9543543"/>
              <a:ext cx="3685540" cy="743585"/>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94" name="Google Shape;94;p13"/>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5" name="Google Shape;95;p13"/>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6" name="Google Shape;96;p13"/>
          <p:cNvSpPr txBox="1"/>
          <p:nvPr/>
        </p:nvSpPr>
        <p:spPr>
          <a:xfrm>
            <a:off x="6867300" y="3488400"/>
            <a:ext cx="4553400" cy="2167200"/>
          </a:xfrm>
          <a:prstGeom prst="rect">
            <a:avLst/>
          </a:prstGeom>
          <a:noFill/>
          <a:ln>
            <a:noFill/>
          </a:ln>
        </p:spPr>
        <p:txBody>
          <a:bodyPr anchorCtr="0" anchor="t" bIns="0" lIns="0" spcFirstLastPara="1" rIns="0" wrap="square" tIns="12050">
            <a:spAutoFit/>
          </a:bodyPr>
          <a:lstStyle/>
          <a:p>
            <a:pPr indent="0" lvl="0" marL="0" marR="0" rtl="0" algn="ctr">
              <a:lnSpc>
                <a:spcPct val="100000"/>
              </a:lnSpc>
              <a:spcBef>
                <a:spcPts val="0"/>
              </a:spcBef>
              <a:spcAft>
                <a:spcPts val="0"/>
              </a:spcAft>
              <a:buClr>
                <a:schemeClr val="dk1"/>
              </a:buClr>
              <a:buSzPts val="1100"/>
              <a:buFont typeface="Arial"/>
              <a:buNone/>
            </a:pPr>
            <a:r>
              <a:rPr b="1" lang="en-US" sz="7000">
                <a:solidFill>
                  <a:srgbClr val="BE9554"/>
                </a:solidFill>
              </a:rPr>
              <a:t>Resumen Ejecutivo</a:t>
            </a:r>
            <a:endParaRPr b="1" i="0" sz="7000" u="none" cap="none" strike="noStrike">
              <a:solidFill>
                <a:srgbClr val="BE9554"/>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grpSp>
        <p:nvGrpSpPr>
          <p:cNvPr id="101" name="Google Shape;101;g3151c6a44ac_0_17"/>
          <p:cNvGrpSpPr/>
          <p:nvPr/>
        </p:nvGrpSpPr>
        <p:grpSpPr>
          <a:xfrm>
            <a:off x="0" y="8261299"/>
            <a:ext cx="18288004" cy="2026284"/>
            <a:chOff x="0" y="8261299"/>
            <a:chExt cx="18288004" cy="2026284"/>
          </a:xfrm>
        </p:grpSpPr>
        <p:sp>
          <p:nvSpPr>
            <p:cNvPr id="102" name="Google Shape;102;g3151c6a44ac_0_17"/>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3" name="Google Shape;103;g3151c6a44ac_0_17"/>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4" name="Google Shape;104;g3151c6a44ac_0_17"/>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5" name="Google Shape;105;g3151c6a44ac_0_17"/>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06" name="Google Shape;106;g3151c6a44ac_0_17"/>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7" name="Google Shape;107;g3151c6a44ac_0_17"/>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8" name="Google Shape;108;g3151c6a44ac_0_17"/>
          <p:cNvSpPr txBox="1"/>
          <p:nvPr/>
        </p:nvSpPr>
        <p:spPr>
          <a:xfrm>
            <a:off x="493375" y="2084325"/>
            <a:ext cx="57093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Nombre del Emprendimiento</a:t>
            </a:r>
            <a:endParaRPr b="0" i="0" sz="2800" u="none" cap="none" strike="noStrike">
              <a:solidFill>
                <a:schemeClr val="dk1"/>
              </a:solidFill>
              <a:latin typeface="Tahoma"/>
              <a:ea typeface="Tahoma"/>
              <a:cs typeface="Tahoma"/>
              <a:sym typeface="Tahoma"/>
            </a:endParaRPr>
          </a:p>
        </p:txBody>
      </p:sp>
      <p:sp>
        <p:nvSpPr>
          <p:cNvPr id="109" name="Google Shape;109;g3151c6a44ac_0_17"/>
          <p:cNvSpPr txBox="1"/>
          <p:nvPr/>
        </p:nvSpPr>
        <p:spPr>
          <a:xfrm>
            <a:off x="493375" y="2532525"/>
            <a:ext cx="10537500" cy="3816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Nombre del Emprendimiento que se está presentando para evaluación</a:t>
            </a:r>
            <a:endParaRPr b="1" i="0" sz="2400" u="none" cap="none" strike="noStrike">
              <a:solidFill>
                <a:srgbClr val="BE9554"/>
              </a:solidFill>
              <a:latin typeface="Arial"/>
              <a:ea typeface="Arial"/>
              <a:cs typeface="Arial"/>
              <a:sym typeface="Arial"/>
            </a:endParaRPr>
          </a:p>
        </p:txBody>
      </p:sp>
      <p:sp>
        <p:nvSpPr>
          <p:cNvPr id="110" name="Google Shape;110;g3151c6a44ac_0_17"/>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482600" lvl="0" marL="457200" marR="0" rtl="0" algn="r">
              <a:lnSpc>
                <a:spcPct val="100000"/>
              </a:lnSpc>
              <a:spcBef>
                <a:spcPts val="0"/>
              </a:spcBef>
              <a:spcAft>
                <a:spcPts val="0"/>
              </a:spcAft>
              <a:buClr>
                <a:srgbClr val="A02040"/>
              </a:buClr>
              <a:buSzPts val="4000"/>
              <a:buFont typeface="Tahoma"/>
              <a:buAutoNum type="arabicPeriod"/>
            </a:pPr>
            <a:r>
              <a:rPr b="1" lang="en-US" sz="4000">
                <a:solidFill>
                  <a:srgbClr val="A02040"/>
                </a:solidFill>
                <a:latin typeface="Tahoma"/>
                <a:ea typeface="Tahoma"/>
                <a:cs typeface="Tahoma"/>
                <a:sym typeface="Tahoma"/>
              </a:rPr>
              <a:t>Resumen del Emprendimiento</a:t>
            </a:r>
            <a:endParaRPr b="0" i="0" sz="4000" u="none" cap="none" strike="noStrike">
              <a:solidFill>
                <a:schemeClr val="dk1"/>
              </a:solidFill>
              <a:latin typeface="Tahoma"/>
              <a:ea typeface="Tahoma"/>
              <a:cs typeface="Tahoma"/>
              <a:sym typeface="Tahoma"/>
            </a:endParaRPr>
          </a:p>
        </p:txBody>
      </p:sp>
      <p:sp>
        <p:nvSpPr>
          <p:cNvPr id="111" name="Google Shape;111;g3151c6a44ac_0_17"/>
          <p:cNvSpPr txBox="1"/>
          <p:nvPr/>
        </p:nvSpPr>
        <p:spPr>
          <a:xfrm>
            <a:off x="493375" y="3933075"/>
            <a:ext cx="57093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Ubicación del Emprendimiento</a:t>
            </a:r>
            <a:endParaRPr b="0" i="0" sz="2800" u="none" cap="none" strike="noStrike">
              <a:solidFill>
                <a:schemeClr val="dk1"/>
              </a:solidFill>
              <a:latin typeface="Tahoma"/>
              <a:ea typeface="Tahoma"/>
              <a:cs typeface="Tahoma"/>
              <a:sym typeface="Tahoma"/>
            </a:endParaRPr>
          </a:p>
        </p:txBody>
      </p:sp>
      <p:sp>
        <p:nvSpPr>
          <p:cNvPr id="112" name="Google Shape;112;g3151c6a44ac_0_17"/>
          <p:cNvSpPr txBox="1"/>
          <p:nvPr/>
        </p:nvSpPr>
        <p:spPr>
          <a:xfrm>
            <a:off x="493375" y="4505613"/>
            <a:ext cx="10537500" cy="7509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Domicilio físico del Emprendimiento (Municipio, </a:t>
            </a:r>
            <a:r>
              <a:rPr b="1" lang="en-US" sz="2400">
                <a:solidFill>
                  <a:srgbClr val="BE9554"/>
                </a:solidFill>
              </a:rPr>
              <a:t>Localidad</a:t>
            </a:r>
            <a:r>
              <a:rPr b="1" lang="en-US" sz="2400">
                <a:solidFill>
                  <a:srgbClr val="BE9554"/>
                </a:solidFill>
              </a:rPr>
              <a:t>, Colonia, Calle, Número Exterior/Interior y Código Postal)</a:t>
            </a:r>
            <a:endParaRPr b="1" i="0" sz="2400" u="none" cap="none" strike="noStrike">
              <a:solidFill>
                <a:srgbClr val="BE9554"/>
              </a:solidFill>
              <a:latin typeface="Arial"/>
              <a:ea typeface="Arial"/>
              <a:cs typeface="Arial"/>
              <a:sym typeface="Arial"/>
            </a:endParaRPr>
          </a:p>
        </p:txBody>
      </p:sp>
      <p:sp>
        <p:nvSpPr>
          <p:cNvPr id="113" name="Google Shape;113;g3151c6a44ac_0_17"/>
          <p:cNvSpPr txBox="1"/>
          <p:nvPr/>
        </p:nvSpPr>
        <p:spPr>
          <a:xfrm>
            <a:off x="493375" y="6097188"/>
            <a:ext cx="57093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Sector</a:t>
            </a:r>
            <a:r>
              <a:rPr b="1" lang="en-US" sz="2800">
                <a:solidFill>
                  <a:srgbClr val="A02040"/>
                </a:solidFill>
                <a:latin typeface="Tahoma"/>
                <a:ea typeface="Tahoma"/>
                <a:cs typeface="Tahoma"/>
                <a:sym typeface="Tahoma"/>
              </a:rPr>
              <a:t> del Emprendimiento</a:t>
            </a:r>
            <a:endParaRPr b="0" i="0" sz="2800" u="none" cap="none" strike="noStrike">
              <a:solidFill>
                <a:schemeClr val="dk1"/>
              </a:solidFill>
              <a:latin typeface="Tahoma"/>
              <a:ea typeface="Tahoma"/>
              <a:cs typeface="Tahoma"/>
              <a:sym typeface="Tahoma"/>
            </a:endParaRPr>
          </a:p>
        </p:txBody>
      </p:sp>
      <p:sp>
        <p:nvSpPr>
          <p:cNvPr id="114" name="Google Shape;114;g3151c6a44ac_0_17"/>
          <p:cNvSpPr txBox="1"/>
          <p:nvPr/>
        </p:nvSpPr>
        <p:spPr>
          <a:xfrm>
            <a:off x="493375" y="6654338"/>
            <a:ext cx="10537500" cy="7509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Sector económico al que pertenece el</a:t>
            </a:r>
            <a:r>
              <a:rPr b="1" lang="en-US" sz="2400">
                <a:solidFill>
                  <a:srgbClr val="BE9554"/>
                </a:solidFill>
              </a:rPr>
              <a:t> Emprendimiento (Sector Primario, Sector Secundario o Sector Terciario)</a:t>
            </a:r>
            <a:endParaRPr b="1" i="0" sz="2400" u="none" cap="none" strike="noStrike">
              <a:solidFill>
                <a:srgbClr val="BE9554"/>
              </a:solidFill>
              <a:latin typeface="Arial"/>
              <a:ea typeface="Arial"/>
              <a:cs typeface="Arial"/>
              <a:sym typeface="Arial"/>
            </a:endParaRPr>
          </a:p>
        </p:txBody>
      </p:sp>
      <p:sp>
        <p:nvSpPr>
          <p:cNvPr id="115" name="Google Shape;115;g3151c6a44ac_0_17"/>
          <p:cNvSpPr txBox="1"/>
          <p:nvPr/>
        </p:nvSpPr>
        <p:spPr>
          <a:xfrm>
            <a:off x="11802700" y="2080375"/>
            <a:ext cx="5709300" cy="448200"/>
          </a:xfrm>
          <a:prstGeom prst="rect">
            <a:avLst/>
          </a:prstGeom>
          <a:noFill/>
          <a:ln>
            <a:noFill/>
          </a:ln>
        </p:spPr>
        <p:txBody>
          <a:bodyPr anchorCtr="0" anchor="t" bIns="0" lIns="0" spcFirstLastPara="1" rIns="0" wrap="square" tIns="17125">
            <a:spAutoFit/>
          </a:bodyPr>
          <a:lstStyle/>
          <a:p>
            <a:pPr indent="0" lvl="0" marL="12700" marR="0" rtl="0" algn="ctr">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Logotipo del Emprendimiento</a:t>
            </a:r>
            <a:endParaRPr b="0" i="0" sz="2800" u="none" cap="none" strike="noStrike">
              <a:solidFill>
                <a:schemeClr val="dk1"/>
              </a:solidFill>
              <a:latin typeface="Tahoma"/>
              <a:ea typeface="Tahoma"/>
              <a:cs typeface="Tahoma"/>
              <a:sym typeface="Tahoma"/>
            </a:endParaRPr>
          </a:p>
        </p:txBody>
      </p:sp>
      <p:sp>
        <p:nvSpPr>
          <p:cNvPr id="116" name="Google Shape;116;g3151c6a44ac_0_17"/>
          <p:cNvSpPr txBox="1"/>
          <p:nvPr/>
        </p:nvSpPr>
        <p:spPr>
          <a:xfrm>
            <a:off x="11513350" y="3215400"/>
            <a:ext cx="6288000" cy="3336900"/>
          </a:xfrm>
          <a:prstGeom prst="rect">
            <a:avLst/>
          </a:prstGeom>
          <a:noFill/>
          <a:ln>
            <a:noFill/>
          </a:ln>
        </p:spPr>
        <p:txBody>
          <a:bodyPr anchorCtr="0" anchor="t" bIns="0" lIns="0" spcFirstLastPara="1" rIns="0" wrap="square" tIns="12050">
            <a:spAutoFit/>
          </a:bodyPr>
          <a:lstStyle/>
          <a:p>
            <a:pPr indent="0" lvl="0" marL="0" marR="0" rtl="0" algn="ctr">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ctr">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ctr">
              <a:lnSpc>
                <a:spcPct val="100000"/>
              </a:lnSpc>
              <a:spcBef>
                <a:spcPts val="0"/>
              </a:spcBef>
              <a:spcAft>
                <a:spcPts val="0"/>
              </a:spcAft>
              <a:buClr>
                <a:schemeClr val="dk1"/>
              </a:buClr>
              <a:buSzPts val="1100"/>
              <a:buFont typeface="Arial"/>
              <a:buNone/>
            </a:pPr>
            <a:r>
              <a:rPr b="1" lang="en-US" sz="2400">
                <a:solidFill>
                  <a:srgbClr val="BE9554"/>
                </a:solidFill>
              </a:rPr>
              <a:t>Inserta en este cuadro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ctr">
              <a:lnSpc>
                <a:spcPct val="100000"/>
              </a:lnSpc>
              <a:spcBef>
                <a:spcPts val="0"/>
              </a:spcBef>
              <a:spcAft>
                <a:spcPts val="0"/>
              </a:spcAft>
              <a:buClr>
                <a:schemeClr val="dk1"/>
              </a:buClr>
              <a:buSzPts val="1100"/>
              <a:buFont typeface="Arial"/>
              <a:buNone/>
            </a:pPr>
            <a:r>
              <a:rPr b="1" lang="en-US" sz="2400">
                <a:solidFill>
                  <a:srgbClr val="BE9554"/>
                </a:solidFill>
              </a:rPr>
              <a:t>el logotipo del Emprendimiento</a:t>
            </a:r>
            <a:endParaRPr b="1" sz="2400">
              <a:solidFill>
                <a:srgbClr val="BE9554"/>
              </a:solidFill>
            </a:endParaRPr>
          </a:p>
          <a:p>
            <a:pPr indent="0" lvl="0" marL="0" marR="0" rtl="0" algn="ctr">
              <a:lnSpc>
                <a:spcPct val="100000"/>
              </a:lnSpc>
              <a:spcBef>
                <a:spcPts val="0"/>
              </a:spcBef>
              <a:spcAft>
                <a:spcPts val="0"/>
              </a:spcAft>
              <a:buClr>
                <a:schemeClr val="dk1"/>
              </a:buClr>
              <a:buSzPts val="1100"/>
              <a:buFont typeface="Arial"/>
              <a:buNone/>
            </a:pPr>
            <a:r>
              <a:rPr b="1" lang="en-US" sz="2400">
                <a:solidFill>
                  <a:srgbClr val="BE9554"/>
                </a:solidFill>
              </a:rPr>
              <a:t> </a:t>
            </a:r>
            <a:endParaRPr b="1" sz="2400">
              <a:solidFill>
                <a:srgbClr val="BE9554"/>
              </a:solidFill>
            </a:endParaRPr>
          </a:p>
          <a:p>
            <a:pPr indent="0" lvl="0" marL="0" marR="0" rtl="0" algn="ctr">
              <a:lnSpc>
                <a:spcPct val="100000"/>
              </a:lnSpc>
              <a:spcBef>
                <a:spcPts val="0"/>
              </a:spcBef>
              <a:spcAft>
                <a:spcPts val="0"/>
              </a:spcAft>
              <a:buClr>
                <a:schemeClr val="dk1"/>
              </a:buClr>
              <a:buSzPts val="1100"/>
              <a:buFont typeface="Arial"/>
              <a:buNone/>
            </a:pPr>
            <a:r>
              <a:rPr b="1" lang="en-US" sz="2400">
                <a:solidFill>
                  <a:srgbClr val="BE9554"/>
                </a:solidFill>
              </a:rPr>
              <a:t>(Opcional)</a:t>
            </a:r>
            <a:endParaRPr b="1" sz="2400">
              <a:solidFill>
                <a:srgbClr val="BE9554"/>
              </a:solidFill>
            </a:endParaRPr>
          </a:p>
          <a:p>
            <a:pPr indent="0" lvl="0" marL="0" marR="0" rtl="0" algn="ctr">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grpSp>
        <p:nvGrpSpPr>
          <p:cNvPr id="121" name="Google Shape;121;g3151c6a44ac_0_41"/>
          <p:cNvGrpSpPr/>
          <p:nvPr/>
        </p:nvGrpSpPr>
        <p:grpSpPr>
          <a:xfrm>
            <a:off x="0" y="8261299"/>
            <a:ext cx="18288004" cy="2026284"/>
            <a:chOff x="0" y="8261299"/>
            <a:chExt cx="18288004" cy="2026284"/>
          </a:xfrm>
        </p:grpSpPr>
        <p:sp>
          <p:nvSpPr>
            <p:cNvPr id="122" name="Google Shape;122;g3151c6a44ac_0_41"/>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3" name="Google Shape;123;g3151c6a44ac_0_41"/>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4" name="Google Shape;124;g3151c6a44ac_0_41"/>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5" name="Google Shape;125;g3151c6a44ac_0_41"/>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26" name="Google Shape;126;g3151c6a44ac_0_41"/>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7" name="Google Shape;127;g3151c6a44ac_0_41"/>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8" name="Google Shape;128;g3151c6a44ac_0_41"/>
          <p:cNvSpPr txBox="1"/>
          <p:nvPr/>
        </p:nvSpPr>
        <p:spPr>
          <a:xfrm>
            <a:off x="493375" y="2084325"/>
            <a:ext cx="57093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Misión</a:t>
            </a:r>
            <a:r>
              <a:rPr b="1" lang="en-US" sz="2800">
                <a:solidFill>
                  <a:srgbClr val="A02040"/>
                </a:solidFill>
                <a:latin typeface="Tahoma"/>
                <a:ea typeface="Tahoma"/>
                <a:cs typeface="Tahoma"/>
                <a:sym typeface="Tahoma"/>
              </a:rPr>
              <a:t> del Emprendimiento</a:t>
            </a:r>
            <a:endParaRPr b="0" i="0" sz="2800" u="none" cap="none" strike="noStrike">
              <a:solidFill>
                <a:schemeClr val="dk1"/>
              </a:solidFill>
              <a:latin typeface="Tahoma"/>
              <a:ea typeface="Tahoma"/>
              <a:cs typeface="Tahoma"/>
              <a:sym typeface="Tahoma"/>
            </a:endParaRPr>
          </a:p>
        </p:txBody>
      </p:sp>
      <p:sp>
        <p:nvSpPr>
          <p:cNvPr id="129" name="Google Shape;129;g3151c6a44ac_0_41"/>
          <p:cNvSpPr txBox="1"/>
          <p:nvPr/>
        </p:nvSpPr>
        <p:spPr>
          <a:xfrm>
            <a:off x="493375" y="2532525"/>
            <a:ext cx="16931400" cy="25980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La determinación de la misión da dirección a la empresa, y evita que los propietarios del negocio se distraigan en áreas que no son útiles para cumplir con el propósito original del negocio. Por esta razón, debe escribirse la determinación de la misión como primer paso del plan de negocios.</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¿Cuál es el propósito del negocio?</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¿Qué productos y servicios se ofrecerán?</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¿Cuál es la filosofía de la administración?</a:t>
            </a:r>
            <a:endParaRPr b="1" i="0" sz="2400" u="none" cap="none" strike="noStrike">
              <a:solidFill>
                <a:srgbClr val="BE9554"/>
              </a:solidFill>
              <a:latin typeface="Arial"/>
              <a:ea typeface="Arial"/>
              <a:cs typeface="Arial"/>
              <a:sym typeface="Arial"/>
            </a:endParaRPr>
          </a:p>
        </p:txBody>
      </p:sp>
      <p:sp>
        <p:nvSpPr>
          <p:cNvPr id="130" name="Google Shape;130;g3151c6a44ac_0_41"/>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lang="en-US" sz="4000">
                <a:solidFill>
                  <a:srgbClr val="A02040"/>
                </a:solidFill>
                <a:latin typeface="Tahoma"/>
                <a:ea typeface="Tahoma"/>
                <a:cs typeface="Tahoma"/>
                <a:sym typeface="Tahoma"/>
              </a:rPr>
              <a:t>1.1 </a:t>
            </a:r>
            <a:r>
              <a:rPr b="1" lang="en-US" sz="4000">
                <a:solidFill>
                  <a:srgbClr val="A02040"/>
                </a:solidFill>
                <a:latin typeface="Tahoma"/>
                <a:ea typeface="Tahoma"/>
                <a:cs typeface="Tahoma"/>
                <a:sym typeface="Tahoma"/>
              </a:rPr>
              <a:t>Resumen del Emprendimiento</a:t>
            </a:r>
            <a:endParaRPr b="0" i="0" sz="4000" u="none" cap="none" strike="noStrike">
              <a:solidFill>
                <a:schemeClr val="dk1"/>
              </a:solidFill>
              <a:latin typeface="Tahoma"/>
              <a:ea typeface="Tahoma"/>
              <a:cs typeface="Tahoma"/>
              <a:sym typeface="Tahoma"/>
            </a:endParaRPr>
          </a:p>
        </p:txBody>
      </p:sp>
      <p:sp>
        <p:nvSpPr>
          <p:cNvPr id="131" name="Google Shape;131;g3151c6a44ac_0_41"/>
          <p:cNvSpPr txBox="1"/>
          <p:nvPr/>
        </p:nvSpPr>
        <p:spPr>
          <a:xfrm>
            <a:off x="493375" y="5790488"/>
            <a:ext cx="5709300" cy="448200"/>
          </a:xfrm>
          <a:prstGeom prst="rect">
            <a:avLst/>
          </a:prstGeom>
          <a:noFill/>
          <a:ln>
            <a:noFill/>
          </a:ln>
        </p:spPr>
        <p:txBody>
          <a:bodyPr anchorCtr="0" anchor="t" bIns="0" lIns="0" spcFirstLastPara="1" rIns="0" wrap="square" tIns="17125">
            <a:spAutoFit/>
          </a:bodyPr>
          <a:lstStyle/>
          <a:p>
            <a:pPr indent="0" lvl="0" marL="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Visión</a:t>
            </a:r>
            <a:r>
              <a:rPr b="1" lang="en-US" sz="2800">
                <a:solidFill>
                  <a:srgbClr val="A02040"/>
                </a:solidFill>
                <a:latin typeface="Tahoma"/>
                <a:ea typeface="Tahoma"/>
                <a:cs typeface="Tahoma"/>
                <a:sym typeface="Tahoma"/>
              </a:rPr>
              <a:t> del Emprendimiento</a:t>
            </a:r>
            <a:endParaRPr b="0" i="0" sz="2800" u="none" cap="none" strike="noStrike">
              <a:solidFill>
                <a:schemeClr val="dk1"/>
              </a:solidFill>
              <a:latin typeface="Tahoma"/>
              <a:ea typeface="Tahoma"/>
              <a:cs typeface="Tahoma"/>
              <a:sym typeface="Tahoma"/>
            </a:endParaRPr>
          </a:p>
        </p:txBody>
      </p:sp>
      <p:sp>
        <p:nvSpPr>
          <p:cNvPr id="132" name="Google Shape;132;g3151c6a44ac_0_41"/>
          <p:cNvSpPr txBox="1"/>
          <p:nvPr/>
        </p:nvSpPr>
        <p:spPr>
          <a:xfrm>
            <a:off x="493375" y="6238700"/>
            <a:ext cx="16931400" cy="22287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La visión es una imagen de un estado futuro deseado, una descripción de las cosas dentro de un periodo. La visión proporciona el contexto para diseñar y manejar los cambios necesarios para alcanzar las metas deseadas.</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¿Qué se quiere lograr con el objeto del </a:t>
            </a:r>
            <a:r>
              <a:rPr b="1" lang="en-US" sz="2400">
                <a:solidFill>
                  <a:srgbClr val="BE9554"/>
                </a:solidFill>
              </a:rPr>
              <a:t>negocio</a:t>
            </a:r>
            <a:r>
              <a:rPr b="1" lang="en-US" sz="2400">
                <a:solidFill>
                  <a:srgbClr val="BE9554"/>
                </a:solidFill>
              </a:rPr>
              <a:t>?</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¿Cómo se ve posicionado el negocio en el mediano y largo plazo?</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¿Cuáles son los objetivos y metas a futuro del negocio?</a:t>
            </a:r>
            <a:endParaRPr b="1" i="0" sz="2400" u="none" cap="none" strike="noStrike">
              <a:solidFill>
                <a:srgbClr val="BE9554"/>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grpSp>
        <p:nvGrpSpPr>
          <p:cNvPr id="137" name="Google Shape;137;g3151c6a44ac_0_62"/>
          <p:cNvGrpSpPr/>
          <p:nvPr/>
        </p:nvGrpSpPr>
        <p:grpSpPr>
          <a:xfrm>
            <a:off x="0" y="8261299"/>
            <a:ext cx="18288004" cy="2026284"/>
            <a:chOff x="0" y="8261299"/>
            <a:chExt cx="18288004" cy="2026284"/>
          </a:xfrm>
        </p:grpSpPr>
        <p:sp>
          <p:nvSpPr>
            <p:cNvPr id="138" name="Google Shape;138;g3151c6a44ac_0_62"/>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9" name="Google Shape;139;g3151c6a44ac_0_62"/>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40" name="Google Shape;140;g3151c6a44ac_0_62"/>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41" name="Google Shape;141;g3151c6a44ac_0_62"/>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42" name="Google Shape;142;g3151c6a44ac_0_62"/>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43" name="Google Shape;143;g3151c6a44ac_0_62"/>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44" name="Google Shape;144;g3151c6a44ac_0_62"/>
          <p:cNvSpPr txBox="1"/>
          <p:nvPr/>
        </p:nvSpPr>
        <p:spPr>
          <a:xfrm>
            <a:off x="493375" y="2084325"/>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Historia y Origen</a:t>
            </a:r>
            <a:r>
              <a:rPr b="1" lang="en-US" sz="2800">
                <a:solidFill>
                  <a:srgbClr val="A02040"/>
                </a:solidFill>
                <a:latin typeface="Tahoma"/>
                <a:ea typeface="Tahoma"/>
                <a:cs typeface="Tahoma"/>
                <a:sym typeface="Tahoma"/>
              </a:rPr>
              <a:t> del Emprendimiento</a:t>
            </a:r>
            <a:endParaRPr b="0" i="0" sz="2800" u="none" cap="none" strike="noStrike">
              <a:solidFill>
                <a:schemeClr val="dk1"/>
              </a:solidFill>
              <a:latin typeface="Tahoma"/>
              <a:ea typeface="Tahoma"/>
              <a:cs typeface="Tahoma"/>
              <a:sym typeface="Tahoma"/>
            </a:endParaRPr>
          </a:p>
        </p:txBody>
      </p:sp>
      <p:sp>
        <p:nvSpPr>
          <p:cNvPr id="145" name="Google Shape;145;g3151c6a44ac_0_62"/>
          <p:cNvSpPr txBox="1"/>
          <p:nvPr/>
        </p:nvSpPr>
        <p:spPr>
          <a:xfrm>
            <a:off x="493375" y="2532525"/>
            <a:ext cx="16670400" cy="7509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Describe cómo se inició el negocio, cómo surgió la idea y cómo lograste materializarla en lo que es ahora el emprendimiento.</a:t>
            </a:r>
            <a:endParaRPr b="1" i="0" sz="2400" u="none" cap="none" strike="noStrike">
              <a:solidFill>
                <a:srgbClr val="BE9554"/>
              </a:solidFill>
              <a:latin typeface="Arial"/>
              <a:ea typeface="Arial"/>
              <a:cs typeface="Arial"/>
              <a:sym typeface="Arial"/>
            </a:endParaRPr>
          </a:p>
        </p:txBody>
      </p:sp>
      <p:sp>
        <p:nvSpPr>
          <p:cNvPr id="146" name="Google Shape;146;g3151c6a44ac_0_62"/>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lang="en-US" sz="4000">
                <a:solidFill>
                  <a:srgbClr val="A02040"/>
                </a:solidFill>
                <a:latin typeface="Tahoma"/>
                <a:ea typeface="Tahoma"/>
                <a:cs typeface="Tahoma"/>
                <a:sym typeface="Tahoma"/>
              </a:rPr>
              <a:t>2. Descripción</a:t>
            </a:r>
            <a:r>
              <a:rPr b="1" lang="en-US" sz="4000">
                <a:solidFill>
                  <a:srgbClr val="A02040"/>
                </a:solidFill>
                <a:latin typeface="Tahoma"/>
                <a:ea typeface="Tahoma"/>
                <a:cs typeface="Tahoma"/>
                <a:sym typeface="Tahoma"/>
              </a:rPr>
              <a:t> del Emprendimiento</a:t>
            </a:r>
            <a:endParaRPr b="0" i="0" sz="4000" u="none" cap="none" strike="noStrike">
              <a:solidFill>
                <a:schemeClr val="dk1"/>
              </a:solidFill>
              <a:latin typeface="Tahoma"/>
              <a:ea typeface="Tahoma"/>
              <a:cs typeface="Tahoma"/>
              <a:sym typeface="Tahoma"/>
            </a:endParaRPr>
          </a:p>
        </p:txBody>
      </p:sp>
      <p:sp>
        <p:nvSpPr>
          <p:cNvPr id="147" name="Google Shape;147;g3151c6a44ac_0_62"/>
          <p:cNvSpPr txBox="1"/>
          <p:nvPr/>
        </p:nvSpPr>
        <p:spPr>
          <a:xfrm>
            <a:off x="493375" y="3933075"/>
            <a:ext cx="81234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Productos y/o Servicios</a:t>
            </a:r>
            <a:r>
              <a:rPr b="1" lang="en-US" sz="2800">
                <a:solidFill>
                  <a:srgbClr val="A02040"/>
                </a:solidFill>
                <a:latin typeface="Tahoma"/>
                <a:ea typeface="Tahoma"/>
                <a:cs typeface="Tahoma"/>
                <a:sym typeface="Tahoma"/>
              </a:rPr>
              <a:t> </a:t>
            </a:r>
            <a:endParaRPr b="0" i="0" sz="2800" u="none" cap="none" strike="noStrike">
              <a:solidFill>
                <a:schemeClr val="dk1"/>
              </a:solidFill>
              <a:latin typeface="Tahoma"/>
              <a:ea typeface="Tahoma"/>
              <a:cs typeface="Tahoma"/>
              <a:sym typeface="Tahoma"/>
            </a:endParaRPr>
          </a:p>
        </p:txBody>
      </p:sp>
      <p:sp>
        <p:nvSpPr>
          <p:cNvPr id="148" name="Google Shape;148;g3151c6a44ac_0_62"/>
          <p:cNvSpPr txBox="1"/>
          <p:nvPr/>
        </p:nvSpPr>
        <p:spPr>
          <a:xfrm>
            <a:off x="493375" y="4505625"/>
            <a:ext cx="16670400" cy="3816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Menciona qué productos y/o servicios que ofrece el emprendimiento</a:t>
            </a:r>
            <a:endParaRPr b="1" i="0" sz="2400" u="none" cap="none" strike="noStrike">
              <a:solidFill>
                <a:srgbClr val="BE9554"/>
              </a:solidFill>
              <a:latin typeface="Arial"/>
              <a:ea typeface="Arial"/>
              <a:cs typeface="Arial"/>
              <a:sym typeface="Arial"/>
            </a:endParaRPr>
          </a:p>
        </p:txBody>
      </p:sp>
      <p:sp>
        <p:nvSpPr>
          <p:cNvPr id="149" name="Google Shape;149;g3151c6a44ac_0_62"/>
          <p:cNvSpPr txBox="1"/>
          <p:nvPr/>
        </p:nvSpPr>
        <p:spPr>
          <a:xfrm>
            <a:off x="493375" y="6097188"/>
            <a:ext cx="5709300" cy="448200"/>
          </a:xfrm>
          <a:prstGeom prst="rect">
            <a:avLst/>
          </a:prstGeom>
          <a:noFill/>
          <a:ln>
            <a:noFill/>
          </a:ln>
        </p:spPr>
        <p:txBody>
          <a:bodyPr anchorCtr="0" anchor="t" bIns="0" lIns="0" spcFirstLastPara="1" rIns="0" wrap="square" tIns="17125">
            <a:spAutoFit/>
          </a:bodyPr>
          <a:lstStyle/>
          <a:p>
            <a:pPr indent="0" lvl="0" marL="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Segmento de Mercado</a:t>
            </a:r>
            <a:endParaRPr b="0" i="0" sz="2800" u="none" cap="none" strike="noStrike">
              <a:solidFill>
                <a:schemeClr val="dk1"/>
              </a:solidFill>
              <a:latin typeface="Tahoma"/>
              <a:ea typeface="Tahoma"/>
              <a:cs typeface="Tahoma"/>
              <a:sym typeface="Tahoma"/>
            </a:endParaRPr>
          </a:p>
        </p:txBody>
      </p:sp>
      <p:sp>
        <p:nvSpPr>
          <p:cNvPr id="150" name="Google Shape;150;g3151c6a44ac_0_62"/>
          <p:cNvSpPr txBox="1"/>
          <p:nvPr/>
        </p:nvSpPr>
        <p:spPr>
          <a:xfrm>
            <a:off x="493375" y="6654350"/>
            <a:ext cx="16670400" cy="7509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Menciona a qué sector de la población va enfocado principalmente el emprendimiento (grupos de edad, grupos socioeconómicos, </a:t>
            </a:r>
            <a:r>
              <a:rPr b="1" lang="en-US" sz="2400">
                <a:solidFill>
                  <a:srgbClr val="BE9554"/>
                </a:solidFill>
              </a:rPr>
              <a:t>intereses</a:t>
            </a:r>
            <a:r>
              <a:rPr b="1" lang="en-US" sz="2400">
                <a:solidFill>
                  <a:srgbClr val="BE9554"/>
                </a:solidFill>
              </a:rPr>
              <a:t> y gustos del cliente)</a:t>
            </a:r>
            <a:endParaRPr b="1" i="0" sz="2400" u="none" cap="none" strike="noStrike">
              <a:solidFill>
                <a:srgbClr val="BE9554"/>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grpSp>
        <p:nvGrpSpPr>
          <p:cNvPr id="155" name="Google Shape;155;g3151c6a44ac_0_81"/>
          <p:cNvGrpSpPr/>
          <p:nvPr/>
        </p:nvGrpSpPr>
        <p:grpSpPr>
          <a:xfrm>
            <a:off x="0" y="8261299"/>
            <a:ext cx="18288004" cy="2026284"/>
            <a:chOff x="0" y="8261299"/>
            <a:chExt cx="18288004" cy="2026284"/>
          </a:xfrm>
        </p:grpSpPr>
        <p:sp>
          <p:nvSpPr>
            <p:cNvPr id="156" name="Google Shape;156;g3151c6a44ac_0_81"/>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57" name="Google Shape;157;g3151c6a44ac_0_81"/>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58" name="Google Shape;158;g3151c6a44ac_0_81"/>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59" name="Google Shape;159;g3151c6a44ac_0_81"/>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60" name="Google Shape;160;g3151c6a44ac_0_81"/>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61" name="Google Shape;161;g3151c6a44ac_0_81"/>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62" name="Google Shape;162;g3151c6a44ac_0_81"/>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Investigación de Mercado</a:t>
            </a:r>
            <a:endParaRPr b="0" i="0" sz="2800" u="none" cap="none" strike="noStrike">
              <a:solidFill>
                <a:schemeClr val="dk1"/>
              </a:solidFill>
              <a:latin typeface="Tahoma"/>
              <a:ea typeface="Tahoma"/>
              <a:cs typeface="Tahoma"/>
              <a:sym typeface="Tahoma"/>
            </a:endParaRPr>
          </a:p>
        </p:txBody>
      </p:sp>
      <p:sp>
        <p:nvSpPr>
          <p:cNvPr id="163" name="Google Shape;163;g3151c6a44ac_0_81"/>
          <p:cNvSpPr txBox="1"/>
          <p:nvPr/>
        </p:nvSpPr>
        <p:spPr>
          <a:xfrm>
            <a:off x="493375" y="2084975"/>
            <a:ext cx="16670400" cy="18594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La información debe permitir realizar un análisis con relación a lo que debe tomarse en cuenta:</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Crecimiento en ventas del segmento de mercado a analizar;</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Riesgo y oportunidades del segmento;</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Comportamiento del segmento a nivel local, regional y nacional;</a:t>
            </a:r>
            <a:endParaRPr b="1" i="0" sz="2400" u="none" cap="none" strike="noStrike">
              <a:solidFill>
                <a:srgbClr val="BE9554"/>
              </a:solidFill>
              <a:latin typeface="Arial"/>
              <a:ea typeface="Arial"/>
              <a:cs typeface="Arial"/>
              <a:sym typeface="Arial"/>
            </a:endParaRPr>
          </a:p>
        </p:txBody>
      </p:sp>
      <p:sp>
        <p:nvSpPr>
          <p:cNvPr id="164" name="Google Shape;164;g3151c6a44ac_0_81"/>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lang="en-US" sz="4000">
                <a:solidFill>
                  <a:srgbClr val="A02040"/>
                </a:solidFill>
                <a:latin typeface="Tahoma"/>
                <a:ea typeface="Tahoma"/>
                <a:cs typeface="Tahoma"/>
                <a:sym typeface="Tahoma"/>
              </a:rPr>
              <a:t>3. Análisis de Mercado</a:t>
            </a:r>
            <a:endParaRPr b="0" i="0" sz="4000" u="none" cap="none" strike="noStrike">
              <a:solidFill>
                <a:schemeClr val="dk1"/>
              </a:solidFill>
              <a:latin typeface="Tahoma"/>
              <a:ea typeface="Tahoma"/>
              <a:cs typeface="Tahoma"/>
              <a:sym typeface="Tahoma"/>
            </a:endParaRPr>
          </a:p>
        </p:txBody>
      </p:sp>
      <p:sp>
        <p:nvSpPr>
          <p:cNvPr id="165" name="Google Shape;165;g3151c6a44ac_0_81"/>
          <p:cNvSpPr txBox="1"/>
          <p:nvPr/>
        </p:nvSpPr>
        <p:spPr>
          <a:xfrm>
            <a:off x="493375" y="4182563"/>
            <a:ext cx="81234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Competencia</a:t>
            </a:r>
            <a:endParaRPr b="0" i="0" sz="2800" u="none" cap="none" strike="noStrike">
              <a:solidFill>
                <a:schemeClr val="dk1"/>
              </a:solidFill>
              <a:latin typeface="Tahoma"/>
              <a:ea typeface="Tahoma"/>
              <a:cs typeface="Tahoma"/>
              <a:sym typeface="Tahoma"/>
            </a:endParaRPr>
          </a:p>
        </p:txBody>
      </p:sp>
      <p:sp>
        <p:nvSpPr>
          <p:cNvPr id="166" name="Google Shape;166;g3151c6a44ac_0_81"/>
          <p:cNvSpPr txBox="1"/>
          <p:nvPr/>
        </p:nvSpPr>
        <p:spPr>
          <a:xfrm>
            <a:off x="493375" y="4630763"/>
            <a:ext cx="16670400" cy="2124000"/>
          </a:xfrm>
          <a:prstGeom prst="rect">
            <a:avLst/>
          </a:prstGeom>
          <a:noFill/>
          <a:ln>
            <a:noFill/>
          </a:ln>
        </p:spPr>
        <p:txBody>
          <a:bodyPr anchorCtr="0" anchor="t" bIns="0" lIns="0" spcFirstLastPara="1" rIns="0" wrap="square" tIns="12050">
            <a:spAutoFit/>
          </a:bodyPr>
          <a:lstStyle/>
          <a:p>
            <a:pPr indent="0" lvl="0" marL="0" marR="0" rtl="0" algn="l">
              <a:lnSpc>
                <a:spcPct val="115000"/>
              </a:lnSpc>
              <a:spcBef>
                <a:spcPts val="1200"/>
              </a:spcBef>
              <a:spcAft>
                <a:spcPts val="0"/>
              </a:spcAft>
              <a:buClr>
                <a:schemeClr val="dk1"/>
              </a:buClr>
              <a:buSzPts val="1100"/>
              <a:buFont typeface="Arial"/>
              <a:buNone/>
            </a:pPr>
            <a:r>
              <a:rPr b="1" lang="en-US" sz="2400">
                <a:solidFill>
                  <a:srgbClr val="BE9554"/>
                </a:solidFill>
              </a:rPr>
              <a:t>Es importante que conozca</a:t>
            </a:r>
            <a:r>
              <a:rPr b="1" lang="en-US" sz="2400">
                <a:solidFill>
                  <a:srgbClr val="BE9554"/>
                </a:solidFill>
              </a:rPr>
              <a:t>n</a:t>
            </a:r>
            <a:r>
              <a:rPr b="1" lang="en-US" sz="2400">
                <a:solidFill>
                  <a:srgbClr val="BE9554"/>
                </a:solidFill>
              </a:rPr>
              <a:t> las empresas que compiten en el mercado que atenderán, esto les ayudará a desarrollar una estrategia competitiva efectiva, considerando los siguientes puntos:</a:t>
            </a:r>
            <a:endParaRPr b="1" sz="2400">
              <a:solidFill>
                <a:srgbClr val="BE9554"/>
              </a:solidFill>
            </a:endParaRPr>
          </a:p>
          <a:p>
            <a:pPr indent="0" lvl="0" marL="0" marR="0" rtl="0" algn="l">
              <a:lnSpc>
                <a:spcPct val="100000"/>
              </a:lnSpc>
              <a:spcBef>
                <a:spcPts val="1200"/>
              </a:spcBef>
              <a:spcAft>
                <a:spcPts val="0"/>
              </a:spcAft>
              <a:buClr>
                <a:schemeClr val="dk1"/>
              </a:buClr>
              <a:buSzPts val="1100"/>
              <a:buFont typeface="Arial"/>
              <a:buNone/>
            </a:pPr>
            <a:r>
              <a:rPr b="1" lang="en-US" sz="2400">
                <a:solidFill>
                  <a:srgbClr val="BE9554"/>
                </a:solidFill>
              </a:rPr>
              <a:t>Principales empresas o negocios competidores;</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Fuentes de ventaja competitiva;</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Comportamiento del competidor.</a:t>
            </a:r>
            <a:endParaRPr b="1" sz="2400">
              <a:solidFill>
                <a:srgbClr val="BE9554"/>
              </a:solidFill>
            </a:endParaRPr>
          </a:p>
        </p:txBody>
      </p:sp>
      <p:sp>
        <p:nvSpPr>
          <p:cNvPr id="167" name="Google Shape;167;g3151c6a44ac_0_81"/>
          <p:cNvSpPr txBox="1"/>
          <p:nvPr/>
        </p:nvSpPr>
        <p:spPr>
          <a:xfrm>
            <a:off x="493375" y="7124050"/>
            <a:ext cx="5709300" cy="448200"/>
          </a:xfrm>
          <a:prstGeom prst="rect">
            <a:avLst/>
          </a:prstGeom>
          <a:noFill/>
          <a:ln>
            <a:noFill/>
          </a:ln>
        </p:spPr>
        <p:txBody>
          <a:bodyPr anchorCtr="0" anchor="t" bIns="0" lIns="0" spcFirstLastPara="1" rIns="0" wrap="square" tIns="17125">
            <a:spAutoFit/>
          </a:bodyPr>
          <a:lstStyle/>
          <a:p>
            <a:pPr indent="0" lvl="0" marL="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Tendencia</a:t>
            </a:r>
            <a:r>
              <a:rPr b="1" lang="en-US" sz="2800">
                <a:solidFill>
                  <a:srgbClr val="A02040"/>
                </a:solidFill>
                <a:latin typeface="Tahoma"/>
                <a:ea typeface="Tahoma"/>
                <a:cs typeface="Tahoma"/>
                <a:sym typeface="Tahoma"/>
              </a:rPr>
              <a:t> de Mercado</a:t>
            </a:r>
            <a:endParaRPr b="0" i="0" sz="2800" u="none" cap="none" strike="noStrike">
              <a:solidFill>
                <a:schemeClr val="dk1"/>
              </a:solidFill>
              <a:latin typeface="Tahoma"/>
              <a:ea typeface="Tahoma"/>
              <a:cs typeface="Tahoma"/>
              <a:sym typeface="Tahoma"/>
            </a:endParaRPr>
          </a:p>
        </p:txBody>
      </p:sp>
      <p:sp>
        <p:nvSpPr>
          <p:cNvPr id="168" name="Google Shape;168;g3151c6a44ac_0_81"/>
          <p:cNvSpPr txBox="1"/>
          <p:nvPr/>
        </p:nvSpPr>
        <p:spPr>
          <a:xfrm>
            <a:off x="493375" y="7583250"/>
            <a:ext cx="16670400" cy="7509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Menciona qué tendencias y/o cambios relevantes está teniendo el mercado en el que está inmerso el emprendimiento (nuevos sectores de población, modas, dinámicas de marketing, etc)</a:t>
            </a:r>
            <a:endParaRPr b="1" i="0" sz="2400" u="none" cap="none" strike="noStrike">
              <a:solidFill>
                <a:srgbClr val="BE9554"/>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grpSp>
        <p:nvGrpSpPr>
          <p:cNvPr id="173" name="Google Shape;173;g3151c6a44ac_0_118"/>
          <p:cNvGrpSpPr/>
          <p:nvPr/>
        </p:nvGrpSpPr>
        <p:grpSpPr>
          <a:xfrm>
            <a:off x="0" y="8261299"/>
            <a:ext cx="18288004" cy="2026284"/>
            <a:chOff x="0" y="8261299"/>
            <a:chExt cx="18288004" cy="2026284"/>
          </a:xfrm>
        </p:grpSpPr>
        <p:sp>
          <p:nvSpPr>
            <p:cNvPr id="174" name="Google Shape;174;g3151c6a44ac_0_118"/>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137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5" name="Google Shape;175;g3151c6a44ac_0_118"/>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6" name="Google Shape;176;g3151c6a44ac_0_118"/>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4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7" name="Google Shape;177;g3151c6a44ac_0_118"/>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78" name="Google Shape;178;g3151c6a44ac_0_118"/>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9" name="Google Shape;179;g3151c6a44ac_0_118"/>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80" name="Google Shape;180;g3151c6a44ac_0_118"/>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lang="en-US" sz="2800">
                <a:solidFill>
                  <a:srgbClr val="A02040"/>
                </a:solidFill>
                <a:latin typeface="Tahoma"/>
                <a:ea typeface="Tahoma"/>
                <a:cs typeface="Tahoma"/>
                <a:sym typeface="Tahoma"/>
              </a:rPr>
              <a:t>Estructura Orgánica</a:t>
            </a:r>
            <a:endParaRPr b="0" i="0" sz="2800" u="none" cap="none" strike="noStrike">
              <a:solidFill>
                <a:schemeClr val="dk1"/>
              </a:solidFill>
              <a:latin typeface="Tahoma"/>
              <a:ea typeface="Tahoma"/>
              <a:cs typeface="Tahoma"/>
              <a:sym typeface="Tahoma"/>
            </a:endParaRPr>
          </a:p>
        </p:txBody>
      </p:sp>
      <p:sp>
        <p:nvSpPr>
          <p:cNvPr id="181" name="Google Shape;181;g3151c6a44ac_0_118"/>
          <p:cNvSpPr txBox="1"/>
          <p:nvPr/>
        </p:nvSpPr>
        <p:spPr>
          <a:xfrm>
            <a:off x="493375" y="2080375"/>
            <a:ext cx="16670400" cy="70311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Una correcta planeación de la organización requiere de:</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Los objetivos de la organización;</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Las funciones que se estén llevando a cabo;</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Las condiciones internas, externas y los cambios actuales o anticipados en estas condiciones;</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Las personas y posibilidades de la organización; y</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       Los principios y prácticas fundamentales de la organización (ámbito de control, comunicaciones, motivaciones, etcétera).</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rPr b="1" lang="en-US" sz="2400">
                <a:solidFill>
                  <a:srgbClr val="BE9554"/>
                </a:solidFill>
              </a:rPr>
              <a:t>Considerando estos puntos, desarrolla un organigrama general de la actual estructura organizativa de tu emprendimiento, usando como punto de partida o ejemplo, el siguiente esquema</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sz="2400">
              <a:solidFill>
                <a:srgbClr val="BE9554"/>
              </a:solidFill>
            </a:endParaRPr>
          </a:p>
        </p:txBody>
      </p:sp>
      <p:sp>
        <p:nvSpPr>
          <p:cNvPr id="182" name="Google Shape;182;g3151c6a44ac_0_118"/>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lang="en-US" sz="4000">
                <a:solidFill>
                  <a:srgbClr val="A02040"/>
                </a:solidFill>
                <a:latin typeface="Tahoma"/>
                <a:ea typeface="Tahoma"/>
                <a:cs typeface="Tahoma"/>
                <a:sym typeface="Tahoma"/>
              </a:rPr>
              <a:t>4. Organización y </a:t>
            </a:r>
            <a:r>
              <a:rPr b="1" lang="en-US" sz="4000">
                <a:solidFill>
                  <a:srgbClr val="A02040"/>
                </a:solidFill>
                <a:latin typeface="Tahoma"/>
                <a:ea typeface="Tahoma"/>
                <a:cs typeface="Tahoma"/>
                <a:sym typeface="Tahoma"/>
              </a:rPr>
              <a:t>Gestión</a:t>
            </a:r>
            <a:endParaRPr b="0" i="0" sz="4000" u="none" cap="none" strike="noStrike">
              <a:solidFill>
                <a:schemeClr val="dk1"/>
              </a:solidFill>
              <a:latin typeface="Tahoma"/>
              <a:ea typeface="Tahoma"/>
              <a:cs typeface="Tahoma"/>
              <a:sym typeface="Tahoma"/>
            </a:endParaRPr>
          </a:p>
        </p:txBody>
      </p:sp>
      <p:sp>
        <p:nvSpPr>
          <p:cNvPr id="183" name="Google Shape;183;g3151c6a44ac_0_118"/>
          <p:cNvSpPr/>
          <p:nvPr/>
        </p:nvSpPr>
        <p:spPr>
          <a:xfrm>
            <a:off x="4158825" y="7400775"/>
            <a:ext cx="2762100" cy="543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2400">
                <a:solidFill>
                  <a:srgbClr val="BE9554"/>
                </a:solidFill>
              </a:rPr>
              <a:t>Recursos Humanos</a:t>
            </a:r>
            <a:endParaRPr b="1" sz="2400">
              <a:solidFill>
                <a:srgbClr val="BE9554"/>
              </a:solidFill>
            </a:endParaRPr>
          </a:p>
        </p:txBody>
      </p:sp>
      <p:sp>
        <p:nvSpPr>
          <p:cNvPr id="184" name="Google Shape;184;g3151c6a44ac_0_118"/>
          <p:cNvSpPr/>
          <p:nvPr/>
        </p:nvSpPr>
        <p:spPr>
          <a:xfrm>
            <a:off x="13249925" y="7400775"/>
            <a:ext cx="2762100" cy="543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2400">
                <a:solidFill>
                  <a:srgbClr val="BE9554"/>
                </a:solidFill>
              </a:rPr>
              <a:t>Mercadotecnia</a:t>
            </a:r>
            <a:endParaRPr>
              <a:latin typeface="Helvetica Neue"/>
              <a:ea typeface="Helvetica Neue"/>
              <a:cs typeface="Helvetica Neue"/>
              <a:sym typeface="Helvetica Neue"/>
            </a:endParaRPr>
          </a:p>
        </p:txBody>
      </p:sp>
      <p:sp>
        <p:nvSpPr>
          <p:cNvPr id="185" name="Google Shape;185;g3151c6a44ac_0_118"/>
          <p:cNvSpPr/>
          <p:nvPr/>
        </p:nvSpPr>
        <p:spPr>
          <a:xfrm>
            <a:off x="8856775" y="8746775"/>
            <a:ext cx="2762100" cy="543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2400">
                <a:solidFill>
                  <a:srgbClr val="BE9554"/>
                </a:solidFill>
              </a:rPr>
              <a:t>Contabilidad</a:t>
            </a:r>
            <a:endParaRPr>
              <a:latin typeface="Helvetica Neue"/>
              <a:ea typeface="Helvetica Neue"/>
              <a:cs typeface="Helvetica Neue"/>
              <a:sym typeface="Helvetica Neue"/>
            </a:endParaRPr>
          </a:p>
        </p:txBody>
      </p:sp>
      <p:sp>
        <p:nvSpPr>
          <p:cNvPr id="186" name="Google Shape;186;g3151c6a44ac_0_118"/>
          <p:cNvSpPr/>
          <p:nvPr/>
        </p:nvSpPr>
        <p:spPr>
          <a:xfrm>
            <a:off x="13249925" y="8746775"/>
            <a:ext cx="2762100" cy="543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2400">
                <a:solidFill>
                  <a:srgbClr val="BE9554"/>
                </a:solidFill>
              </a:rPr>
              <a:t>Ventas</a:t>
            </a:r>
            <a:endParaRPr b="1" sz="2400">
              <a:solidFill>
                <a:srgbClr val="BE9554"/>
              </a:solidFill>
            </a:endParaRPr>
          </a:p>
        </p:txBody>
      </p:sp>
      <p:sp>
        <p:nvSpPr>
          <p:cNvPr id="187" name="Google Shape;187;g3151c6a44ac_0_118"/>
          <p:cNvSpPr/>
          <p:nvPr/>
        </p:nvSpPr>
        <p:spPr>
          <a:xfrm>
            <a:off x="8704375" y="6359575"/>
            <a:ext cx="2762100" cy="543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2400">
                <a:solidFill>
                  <a:srgbClr val="BE9554"/>
                </a:solidFill>
              </a:rPr>
              <a:t>Dirección </a:t>
            </a:r>
            <a:endParaRPr b="1" sz="2400">
              <a:solidFill>
                <a:srgbClr val="BE9554"/>
              </a:solidFill>
            </a:endParaRPr>
          </a:p>
        </p:txBody>
      </p:sp>
      <p:sp>
        <p:nvSpPr>
          <p:cNvPr id="188" name="Google Shape;188;g3151c6a44ac_0_118"/>
          <p:cNvSpPr/>
          <p:nvPr/>
        </p:nvSpPr>
        <p:spPr>
          <a:xfrm>
            <a:off x="8856775" y="7553175"/>
            <a:ext cx="2762100" cy="543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2400">
                <a:solidFill>
                  <a:srgbClr val="BE9554"/>
                </a:solidFill>
              </a:rPr>
              <a:t>Finanzas</a:t>
            </a:r>
            <a:endParaRPr b="1" sz="2400">
              <a:solidFill>
                <a:srgbClr val="BE9554"/>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